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3"/>
    <p:sldId id="281" r:id="rId4"/>
    <p:sldId id="292" r:id="rId5"/>
    <p:sldId id="259" r:id="rId6"/>
    <p:sldId id="260" r:id="rId7"/>
    <p:sldId id="267" r:id="rId8"/>
    <p:sldId id="257" r:id="rId9"/>
    <p:sldId id="261" r:id="rId10"/>
    <p:sldId id="266" r:id="rId11"/>
    <p:sldId id="264" r:id="rId12"/>
    <p:sldId id="276" r:id="rId13"/>
    <p:sldId id="271" r:id="rId14"/>
    <p:sldId id="270" r:id="rId15"/>
    <p:sldId id="272" r:id="rId16"/>
    <p:sldId id="268" r:id="rId17"/>
    <p:sldId id="258" r:id="rId18"/>
    <p:sldId id="262" r:id="rId19"/>
    <p:sldId id="275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364C"/>
    <a:srgbClr val="01FAFD"/>
    <a:srgbClr val="0078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94" d="100"/>
          <a:sy n="94" d="100"/>
        </p:scale>
        <p:origin x="66" y="372"/>
      </p:cViewPr>
      <p:guideLst>
        <p:guide orient="horz" pos="20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Pt>
            <c:idx val="3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400" b="0" i="0" u="none" strike="noStrike" kern="1200" baseline="0">
                    <a:gradFill>
                      <a:gsLst>
                        <a:gs pos="0">
                          <a:srgbClr val="0078B6"/>
                        </a:gs>
                        <a:gs pos="100000">
                          <a:srgbClr val="01FAFD"/>
                        </a:gs>
                      </a:gsLst>
                      <a:lin ang="2700000" scaled="0"/>
                    </a:gradFill>
                    <a:latin typeface="Microsoft YaHei" panose="020B0503020204020204" pitchFamily="34" charset="-122"/>
                    <a:ea typeface="Microsoft YaHei" panose="020B0503020204020204" pitchFamily="34" charset="-122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strRef>
              <c:f>工作表1!$A$2:$A$5</c:f>
              <c:strCache>
                <c:ptCount val="4"/>
                <c:pt idx="0">
                  <c:v>noe</c:v>
                </c:pt>
                <c:pt idx="1">
                  <c:v>two</c:v>
                </c:pt>
                <c:pt idx="2">
                  <c:v>three</c:v>
                </c:pt>
                <c:pt idx="3">
                  <c:v>four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28</c:v>
                </c:pt>
                <c:pt idx="1">
                  <c:v>27</c:v>
                </c:pt>
                <c:pt idx="2">
                  <c:v>42</c:v>
                </c:pt>
                <c:pt idx="3">
                  <c:v>30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74242496"/>
        <c:axId val="774243056"/>
      </c:barChart>
      <c:catAx>
        <c:axId val="774242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pPr>
          </a:p>
        </c:txPr>
        <c:crossAx val="774243056"/>
        <c:crosses val="autoZero"/>
        <c:auto val="1"/>
        <c:lblAlgn val="ctr"/>
        <c:lblOffset val="100"/>
        <c:noMultiLvlLbl val="0"/>
      </c:catAx>
      <c:valAx>
        <c:axId val="774243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bg2">
                    <a:lumMod val="2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pPr>
          </a:p>
        </c:txPr>
        <c:crossAx val="77424249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3ef469fd-0ef7-4e37-b214-0c2b5d949fe8}"/>
      </c:ext>
    </c:extLst>
  </c:chart>
  <c:spPr>
    <a:noFill/>
    <a:ln>
      <a:noFill/>
    </a:ln>
    <a:effectLst/>
  </c:spPr>
  <c:txPr>
    <a:bodyPr/>
    <a:lstStyle/>
    <a:p>
      <a:pPr>
        <a:defRPr lang="en-US">
          <a:solidFill>
            <a:schemeClr val="bg2">
              <a:lumMod val="25000"/>
            </a:schemeClr>
          </a:solidFill>
          <a:latin typeface="Microsoft YaHei" panose="020B0503020204020204" pitchFamily="34" charset="-122"/>
          <a:ea typeface="Microsoft YaHei" panose="020B0503020204020204" pitchFamily="34" charset="-122"/>
        </a:defRPr>
      </a:pPr>
    </a:p>
  </c:txPr>
  <c:externalData r:id="rId1">
    <c:autoUpdate val="0"/>
  </c:externalData>
</c:chartSpace>
</file>

<file path=ppt/media/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37B793-F002-4CA7-9A25-2C394943AB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D8D9E1-1BA3-4C97-BC46-348F7F614BC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"/>
            <a:ext cx="12192000" cy="68582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7B683-4078-42C3-A1D9-53AA3DBD43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1BACC-A08A-4966-B4D8-09AC5F21B62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63.xml"/><Relationship Id="rId8" Type="http://schemas.openxmlformats.org/officeDocument/2006/relationships/tags" Target="../tags/tag62.xml"/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2" Type="http://schemas.openxmlformats.org/officeDocument/2006/relationships/slideLayout" Target="../slideLayouts/slideLayout1.xml"/><Relationship Id="rId21" Type="http://schemas.openxmlformats.org/officeDocument/2006/relationships/tags" Target="../tags/tag75.xml"/><Relationship Id="rId20" Type="http://schemas.openxmlformats.org/officeDocument/2006/relationships/tags" Target="../tags/tag74.xml"/><Relationship Id="rId2" Type="http://schemas.openxmlformats.org/officeDocument/2006/relationships/tags" Target="../tags/tag56.xml"/><Relationship Id="rId19" Type="http://schemas.openxmlformats.org/officeDocument/2006/relationships/tags" Target="../tags/tag73.xml"/><Relationship Id="rId18" Type="http://schemas.openxmlformats.org/officeDocument/2006/relationships/tags" Target="../tags/tag72.xml"/><Relationship Id="rId17" Type="http://schemas.openxmlformats.org/officeDocument/2006/relationships/tags" Target="../tags/tag71.xml"/><Relationship Id="rId16" Type="http://schemas.openxmlformats.org/officeDocument/2006/relationships/tags" Target="../tags/tag70.xml"/><Relationship Id="rId15" Type="http://schemas.openxmlformats.org/officeDocument/2006/relationships/tags" Target="../tags/tag69.xml"/><Relationship Id="rId14" Type="http://schemas.openxmlformats.org/officeDocument/2006/relationships/tags" Target="../tags/tag68.xml"/><Relationship Id="rId13" Type="http://schemas.openxmlformats.org/officeDocument/2006/relationships/tags" Target="../tags/tag67.xml"/><Relationship Id="rId12" Type="http://schemas.openxmlformats.org/officeDocument/2006/relationships/tags" Target="../tags/tag66.xml"/><Relationship Id="rId11" Type="http://schemas.openxmlformats.org/officeDocument/2006/relationships/tags" Target="../tags/tag65.xml"/><Relationship Id="rId10" Type="http://schemas.openxmlformats.org/officeDocument/2006/relationships/tags" Target="../tags/tag64.xml"/><Relationship Id="rId1" Type="http://schemas.openxmlformats.org/officeDocument/2006/relationships/tags" Target="../tags/tag5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3.xml"/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92.xml"/><Relationship Id="rId8" Type="http://schemas.openxmlformats.org/officeDocument/2006/relationships/tags" Target="../tags/tag91.xml"/><Relationship Id="rId7" Type="http://schemas.openxmlformats.org/officeDocument/2006/relationships/tags" Target="../tags/tag90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4" Type="http://schemas.openxmlformats.org/officeDocument/2006/relationships/slideLayout" Target="../slideLayouts/slideLayout1.xml"/><Relationship Id="rId13" Type="http://schemas.openxmlformats.org/officeDocument/2006/relationships/image" Target="../media/image6.png"/><Relationship Id="rId12" Type="http://schemas.openxmlformats.org/officeDocument/2006/relationships/tags" Target="../tags/tag95.xml"/><Relationship Id="rId11" Type="http://schemas.openxmlformats.org/officeDocument/2006/relationships/tags" Target="../tags/tag94.xml"/><Relationship Id="rId10" Type="http://schemas.openxmlformats.org/officeDocument/2006/relationships/tags" Target="../tags/tag93.xml"/><Relationship Id="rId1" Type="http://schemas.openxmlformats.org/officeDocument/2006/relationships/tags" Target="../tags/tag8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2.mp3"/><Relationship Id="rId2" Type="http://schemas.openxmlformats.org/officeDocument/2006/relationships/audio" Target="../media/media2.mp3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20.xml"/><Relationship Id="rId11" Type="http://schemas.openxmlformats.org/officeDocument/2006/relationships/tags" Target="../tags/tag19.xml"/><Relationship Id="rId10" Type="http://schemas.openxmlformats.org/officeDocument/2006/relationships/tags" Target="../tags/tag18.xml"/><Relationship Id="rId1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27.xml"/><Relationship Id="rId7" Type="http://schemas.openxmlformats.org/officeDocument/2006/relationships/tags" Target="../tags/tag26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40.xml"/><Relationship Id="rId12" Type="http://schemas.openxmlformats.org/officeDocument/2006/relationships/tags" Target="../tags/tag39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tags" Target="../tags/tag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54.xml"/><Relationship Id="rId13" Type="http://schemas.openxmlformats.org/officeDocument/2006/relationships/tags" Target="../tags/tag53.xml"/><Relationship Id="rId12" Type="http://schemas.openxmlformats.org/officeDocument/2006/relationships/tags" Target="../tags/tag52.xml"/><Relationship Id="rId11" Type="http://schemas.openxmlformats.org/officeDocument/2006/relationships/tags" Target="../tags/tag51.xml"/><Relationship Id="rId10" Type="http://schemas.openxmlformats.org/officeDocument/2006/relationships/tags" Target="../tags/tag50.xml"/><Relationship Id="rId1" Type="http://schemas.openxmlformats.org/officeDocument/2006/relationships/tags" Target="../tags/tag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Flying impression design ——飞印象设计是一家专业的广告设计制作工作室，专注于平面、OFFICE、摄影等业务，工作室成立于2016年，拥有高水平的设计团队，已经立足于市场，今后将输出更多精致作品。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000803" y="-1551388"/>
            <a:ext cx="609600" cy="609600"/>
          </a:xfrm>
          <a:prstGeom prst="rect">
            <a:avLst/>
          </a:prstGeom>
        </p:spPr>
      </p:pic>
      <p:pic>
        <p:nvPicPr>
          <p:cNvPr id="3" name="Picture 2" descr="Spotify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0289540" cy="6858000"/>
          </a:xfrm>
          <a:prstGeom prst="rect">
            <a:avLst/>
          </a:prstGeom>
        </p:spPr>
      </p:pic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63880" y="5977890"/>
            <a:ext cx="39903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2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Data SQL Analysis</a:t>
            </a:r>
            <a:endParaRPr lang="en-US" altLang="en-US" sz="32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63880" y="5067935"/>
            <a:ext cx="28752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6000" dirty="0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Spotify </a:t>
            </a:r>
            <a:endParaRPr lang="en-US" altLang="en-US" sz="6000" dirty="0">
              <a:ln w="15875"/>
              <a:gradFill>
                <a:gsLst>
                  <a:gs pos="0">
                    <a:schemeClr val="accent1">
                      <a:hueMod val="80000"/>
                    </a:schemeClr>
                  </a:gs>
                  <a:gs pos="100000">
                    <a:schemeClr val="accent1">
                      <a:alpha val="100000"/>
                    </a:schemeClr>
                  </a:gs>
                </a:gsLst>
                <a:lin ang="2700000" scaled="0"/>
              </a:gra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1316158" y="4292381"/>
            <a:ext cx="1201730" cy="313041"/>
            <a:chOff x="5495135" y="872654"/>
            <a:chExt cx="1201730" cy="313041"/>
          </a:xfrm>
        </p:grpSpPr>
        <p:sp>
          <p:nvSpPr>
  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pic>
        <p:nvPicPr>
          <p:cNvPr id="6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784" y="1150333"/>
            <a:ext cx="5041402" cy="50414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>
        <p14:vortex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772660" y="269454"/>
            <a:ext cx="26466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Data Preparation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GrpSpPr>
            <a:grpSpLocks noChangeAspect="1"/>
          </p:cNvGrpSpPr>
          <p:nvPr>
            <p:custDataLst>
              <p:tags r:id="rId1"/>
            </p:custDataLst>
          </p:nvPr>
        </p:nvGrpSpPr>
        <p:grpSpPr bwMode="auto">
          <a:xfrm rot="5400000">
            <a:off x="1327724" y="2352489"/>
            <a:ext cx="4198444" cy="2859058"/>
            <a:chOff x="1363" y="756"/>
            <a:chExt cx="2014" cy="3040"/>
          </a:xfr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</p:grpSpPr>
        <p:sp>
          <p:nvSpPr>
  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172" y="1712"/>
              <a:ext cx="36" cy="111"/>
            </a:xfrm>
            <a:custGeom>
              <a:avLst/>
              <a:gdLst>
                <a:gd name="T0" fmla="*/ 4 w 23"/>
                <a:gd name="T1" fmla="*/ 0 h 31"/>
                <a:gd name="T2" fmla="*/ 0 w 23"/>
                <a:gd name="T3" fmla="*/ 3 h 31"/>
                <a:gd name="T4" fmla="*/ 19 w 23"/>
                <a:gd name="T5" fmla="*/ 31 h 31"/>
                <a:gd name="T6" fmla="*/ 23 w 23"/>
                <a:gd name="T7" fmla="*/ 28 h 31"/>
                <a:gd name="T8" fmla="*/ 4 w 23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1">
                  <a:moveTo>
                    <a:pt x="4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6" y="12"/>
                    <a:pt x="13" y="22"/>
                    <a:pt x="19" y="31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17" y="19"/>
                    <a:pt x="10" y="9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2"/>
              </p:custDataLst>
            </p:nvPr>
          </p:nvSpPr>
          <p:spPr bwMode="auto">
            <a:xfrm>
              <a:off x="2656" y="857"/>
              <a:ext cx="53" cy="53"/>
            </a:xfrm>
            <a:custGeom>
              <a:avLst/>
              <a:gdLst>
                <a:gd name="T0" fmla="*/ 2 w 34"/>
                <a:gd name="T1" fmla="*/ 0 h 15"/>
                <a:gd name="T2" fmla="*/ 0 w 34"/>
                <a:gd name="T3" fmla="*/ 5 h 15"/>
                <a:gd name="T4" fmla="*/ 33 w 34"/>
                <a:gd name="T5" fmla="*/ 15 h 15"/>
                <a:gd name="T6" fmla="*/ 34 w 34"/>
                <a:gd name="T7" fmla="*/ 11 h 15"/>
                <a:gd name="T8" fmla="*/ 2 w 34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5">
                  <a:moveTo>
                    <a:pt x="2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1" y="8"/>
                    <a:pt x="22" y="12"/>
                    <a:pt x="33" y="15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24" y="7"/>
                    <a:pt x="13" y="3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346" y="2622"/>
              <a:ext cx="18" cy="129"/>
            </a:xfrm>
            <a:custGeom>
              <a:avLst/>
              <a:gdLst>
                <a:gd name="T0" fmla="*/ 5 w 12"/>
                <a:gd name="T1" fmla="*/ 0 h 36"/>
                <a:gd name="T2" fmla="*/ 0 w 12"/>
                <a:gd name="T3" fmla="*/ 1 h 36"/>
                <a:gd name="T4" fmla="*/ 7 w 12"/>
                <a:gd name="T5" fmla="*/ 36 h 36"/>
                <a:gd name="T6" fmla="*/ 12 w 12"/>
                <a:gd name="T7" fmla="*/ 35 h 36"/>
                <a:gd name="T8" fmla="*/ 5 w 12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36">
                  <a:moveTo>
                    <a:pt x="5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3" y="13"/>
                    <a:pt x="5" y="24"/>
                    <a:pt x="7" y="36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0" y="23"/>
                    <a:pt x="8" y="12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3"/>
              </p:custDataLst>
            </p:nvPr>
          </p:nvSpPr>
          <p:spPr bwMode="auto">
            <a:xfrm>
              <a:off x="2756" y="943"/>
              <a:ext cx="52" cy="68"/>
            </a:xfrm>
            <a:custGeom>
              <a:avLst/>
              <a:gdLst>
                <a:gd name="T0" fmla="*/ 2 w 33"/>
                <a:gd name="T1" fmla="*/ 0 h 19"/>
                <a:gd name="T2" fmla="*/ 0 w 33"/>
                <a:gd name="T3" fmla="*/ 4 h 19"/>
                <a:gd name="T4" fmla="*/ 31 w 33"/>
                <a:gd name="T5" fmla="*/ 19 h 19"/>
                <a:gd name="T6" fmla="*/ 33 w 33"/>
                <a:gd name="T7" fmla="*/ 14 h 19"/>
                <a:gd name="T8" fmla="*/ 2 w 33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9">
                  <a:moveTo>
                    <a:pt x="2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1" y="9"/>
                    <a:pt x="21" y="14"/>
                    <a:pt x="31" y="19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23" y="9"/>
                    <a:pt x="13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319" y="2378"/>
              <a:ext cx="22" cy="126"/>
            </a:xfrm>
            <a:custGeom>
              <a:avLst/>
              <a:gdLst>
                <a:gd name="T0" fmla="*/ 4 w 14"/>
                <a:gd name="T1" fmla="*/ 0 h 35"/>
                <a:gd name="T2" fmla="*/ 0 w 14"/>
                <a:gd name="T3" fmla="*/ 2 h 35"/>
                <a:gd name="T4" fmla="*/ 9 w 14"/>
                <a:gd name="T5" fmla="*/ 35 h 35"/>
                <a:gd name="T6" fmla="*/ 14 w 14"/>
                <a:gd name="T7" fmla="*/ 34 h 35"/>
                <a:gd name="T8" fmla="*/ 4 w 14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5">
                  <a:moveTo>
                    <a:pt x="4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13"/>
                    <a:pt x="6" y="24"/>
                    <a:pt x="9" y="35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1" y="23"/>
                    <a:pt x="8" y="11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4"/>
              </p:custDataLst>
            </p:nvPr>
          </p:nvSpPr>
          <p:spPr bwMode="auto">
            <a:xfrm>
              <a:off x="2852" y="1050"/>
              <a:ext cx="50" cy="82"/>
            </a:xfrm>
            <a:custGeom>
              <a:avLst/>
              <a:gdLst>
                <a:gd name="T0" fmla="*/ 3 w 32"/>
                <a:gd name="T1" fmla="*/ 0 h 23"/>
                <a:gd name="T2" fmla="*/ 0 w 32"/>
                <a:gd name="T3" fmla="*/ 5 h 23"/>
                <a:gd name="T4" fmla="*/ 30 w 32"/>
                <a:gd name="T5" fmla="*/ 23 h 23"/>
                <a:gd name="T6" fmla="*/ 32 w 32"/>
                <a:gd name="T7" fmla="*/ 18 h 23"/>
                <a:gd name="T8" fmla="*/ 3 w 32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3">
                  <a:moveTo>
                    <a:pt x="3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0" y="10"/>
                    <a:pt x="20" y="16"/>
                    <a:pt x="30" y="23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23" y="12"/>
                    <a:pt x="13" y="6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335" y="3628"/>
              <a:ext cx="20" cy="125"/>
            </a:xfrm>
            <a:custGeom>
              <a:avLst/>
              <a:gdLst>
                <a:gd name="T0" fmla="*/ 8 w 13"/>
                <a:gd name="T1" fmla="*/ 0 h 35"/>
                <a:gd name="T2" fmla="*/ 0 w 13"/>
                <a:gd name="T3" fmla="*/ 34 h 35"/>
                <a:gd name="T4" fmla="*/ 4 w 13"/>
                <a:gd name="T5" fmla="*/ 35 h 35"/>
                <a:gd name="T6" fmla="*/ 13 w 13"/>
                <a:gd name="T7" fmla="*/ 1 h 35"/>
                <a:gd name="T8" fmla="*/ 8 w 13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35">
                  <a:moveTo>
                    <a:pt x="8" y="0"/>
                  </a:moveTo>
                  <a:cubicBezTo>
                    <a:pt x="5" y="11"/>
                    <a:pt x="3" y="23"/>
                    <a:pt x="0" y="34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7" y="24"/>
                    <a:pt x="10" y="12"/>
                    <a:pt x="13" y="1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5"/>
              </p:custDataLst>
            </p:nvPr>
          </p:nvSpPr>
          <p:spPr bwMode="auto">
            <a:xfrm>
              <a:off x="2341" y="756"/>
              <a:ext cx="53" cy="18"/>
            </a:xfrm>
            <a:custGeom>
              <a:avLst/>
              <a:gdLst>
                <a:gd name="T0" fmla="*/ 18 w 34"/>
                <a:gd name="T1" fmla="*/ 0 h 5"/>
                <a:gd name="T2" fmla="*/ 0 w 34"/>
                <a:gd name="T3" fmla="*/ 0 h 5"/>
                <a:gd name="T4" fmla="*/ 0 w 34"/>
                <a:gd name="T5" fmla="*/ 5 h 5"/>
                <a:gd name="T6" fmla="*/ 18 w 34"/>
                <a:gd name="T7" fmla="*/ 5 h 5"/>
                <a:gd name="T8" fmla="*/ 34 w 34"/>
                <a:gd name="T9" fmla="*/ 5 h 5"/>
                <a:gd name="T10" fmla="*/ 34 w 34"/>
                <a:gd name="T11" fmla="*/ 0 h 5"/>
                <a:gd name="T12" fmla="*/ 18 w 34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5">
                  <a:moveTo>
                    <a:pt x="18" y="0"/>
                  </a:moveTo>
                  <a:cubicBezTo>
                    <a:pt x="12" y="0"/>
                    <a:pt x="6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6" y="5"/>
                    <a:pt x="12" y="5"/>
                    <a:pt x="18" y="5"/>
                  </a:cubicBezTo>
                  <a:cubicBezTo>
                    <a:pt x="24" y="5"/>
                    <a:pt x="29" y="5"/>
                    <a:pt x="34" y="5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9" y="0"/>
                    <a:pt x="24" y="0"/>
                    <a:pt x="1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6"/>
              </p:custDataLst>
            </p:nvPr>
          </p:nvSpPr>
          <p:spPr bwMode="auto">
            <a:xfrm>
              <a:off x="2235" y="764"/>
              <a:ext cx="53" cy="32"/>
            </a:xfrm>
            <a:custGeom>
              <a:avLst/>
              <a:gdLst>
                <a:gd name="T0" fmla="*/ 34 w 34"/>
                <a:gd name="T1" fmla="*/ 0 h 9"/>
                <a:gd name="T2" fmla="*/ 0 w 34"/>
                <a:gd name="T3" fmla="*/ 4 h 9"/>
                <a:gd name="T4" fmla="*/ 1 w 34"/>
                <a:gd name="T5" fmla="*/ 9 h 9"/>
                <a:gd name="T6" fmla="*/ 34 w 34"/>
                <a:gd name="T7" fmla="*/ 5 h 9"/>
                <a:gd name="T8" fmla="*/ 34 w 34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9">
                  <a:moveTo>
                    <a:pt x="34" y="0"/>
                  </a:moveTo>
                  <a:cubicBezTo>
                    <a:pt x="23" y="1"/>
                    <a:pt x="11" y="2"/>
                    <a:pt x="0" y="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2" y="7"/>
                    <a:pt x="23" y="6"/>
                    <a:pt x="34" y="5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7"/>
              </p:custDataLst>
            </p:nvPr>
          </p:nvSpPr>
          <p:spPr bwMode="auto">
            <a:xfrm>
              <a:off x="2943" y="1186"/>
              <a:ext cx="47" cy="90"/>
            </a:xfrm>
            <a:custGeom>
              <a:avLst/>
              <a:gdLst>
                <a:gd name="T0" fmla="*/ 3 w 30"/>
                <a:gd name="T1" fmla="*/ 0 h 25"/>
                <a:gd name="T2" fmla="*/ 0 w 30"/>
                <a:gd name="T3" fmla="*/ 4 h 25"/>
                <a:gd name="T4" fmla="*/ 27 w 30"/>
                <a:gd name="T5" fmla="*/ 25 h 25"/>
                <a:gd name="T6" fmla="*/ 30 w 30"/>
                <a:gd name="T7" fmla="*/ 21 h 25"/>
                <a:gd name="T8" fmla="*/ 3 w 30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">
                  <a:moveTo>
                    <a:pt x="3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9" y="11"/>
                    <a:pt x="19" y="18"/>
                    <a:pt x="27" y="25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1" y="14"/>
                    <a:pt x="12" y="6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8"/>
              </p:custDataLst>
            </p:nvPr>
          </p:nvSpPr>
          <p:spPr bwMode="auto">
            <a:xfrm>
              <a:off x="2553" y="796"/>
              <a:ext cx="55" cy="43"/>
            </a:xfrm>
            <a:custGeom>
              <a:avLst/>
              <a:gdLst>
                <a:gd name="T0" fmla="*/ 1 w 35"/>
                <a:gd name="T1" fmla="*/ 0 h 12"/>
                <a:gd name="T2" fmla="*/ 0 w 35"/>
                <a:gd name="T3" fmla="*/ 5 h 12"/>
                <a:gd name="T4" fmla="*/ 34 w 35"/>
                <a:gd name="T5" fmla="*/ 12 h 12"/>
                <a:gd name="T6" fmla="*/ 35 w 35"/>
                <a:gd name="T7" fmla="*/ 7 h 12"/>
                <a:gd name="T8" fmla="*/ 1 w 35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2">
                  <a:moveTo>
                    <a:pt x="1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1" y="7"/>
                    <a:pt x="23" y="10"/>
                    <a:pt x="34" y="12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24" y="5"/>
                    <a:pt x="12" y="2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9"/>
              </p:custDataLst>
            </p:nvPr>
          </p:nvSpPr>
          <p:spPr bwMode="auto">
            <a:xfrm>
              <a:off x="2130" y="799"/>
              <a:ext cx="53" cy="43"/>
            </a:xfrm>
            <a:custGeom>
              <a:avLst/>
              <a:gdLst>
                <a:gd name="T0" fmla="*/ 33 w 34"/>
                <a:gd name="T1" fmla="*/ 0 h 12"/>
                <a:gd name="T2" fmla="*/ 0 w 34"/>
                <a:gd name="T3" fmla="*/ 7 h 12"/>
                <a:gd name="T4" fmla="*/ 1 w 34"/>
                <a:gd name="T5" fmla="*/ 12 h 12"/>
                <a:gd name="T6" fmla="*/ 34 w 34"/>
                <a:gd name="T7" fmla="*/ 4 h 12"/>
                <a:gd name="T8" fmla="*/ 33 w 3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2">
                  <a:moveTo>
                    <a:pt x="33" y="0"/>
                  </a:moveTo>
                  <a:cubicBezTo>
                    <a:pt x="22" y="2"/>
                    <a:pt x="11" y="4"/>
                    <a:pt x="0" y="7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12" y="9"/>
                    <a:pt x="23" y="7"/>
                    <a:pt x="34" y="4"/>
                  </a:cubicBezTo>
                  <a:cubicBezTo>
                    <a:pt x="33" y="0"/>
                    <a:pt x="33" y="0"/>
                    <a:pt x="3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10"/>
              </p:custDataLst>
            </p:nvPr>
          </p:nvSpPr>
          <p:spPr bwMode="auto">
            <a:xfrm>
              <a:off x="2448" y="764"/>
              <a:ext cx="55" cy="32"/>
            </a:xfrm>
            <a:custGeom>
              <a:avLst/>
              <a:gdLst>
                <a:gd name="T0" fmla="*/ 1 w 35"/>
                <a:gd name="T1" fmla="*/ 0 h 9"/>
                <a:gd name="T2" fmla="*/ 0 w 35"/>
                <a:gd name="T3" fmla="*/ 5 h 9"/>
                <a:gd name="T4" fmla="*/ 34 w 35"/>
                <a:gd name="T5" fmla="*/ 9 h 9"/>
                <a:gd name="T6" fmla="*/ 35 w 35"/>
                <a:gd name="T7" fmla="*/ 4 h 9"/>
                <a:gd name="T8" fmla="*/ 1 w 35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9">
                  <a:moveTo>
                    <a:pt x="1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1" y="6"/>
                    <a:pt x="23" y="7"/>
                    <a:pt x="34" y="9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23" y="2"/>
                    <a:pt x="12" y="1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357" y="3381"/>
              <a:ext cx="14" cy="125"/>
            </a:xfrm>
            <a:custGeom>
              <a:avLst/>
              <a:gdLst>
                <a:gd name="T0" fmla="*/ 5 w 9"/>
                <a:gd name="T1" fmla="*/ 0 h 35"/>
                <a:gd name="T2" fmla="*/ 0 w 9"/>
                <a:gd name="T3" fmla="*/ 34 h 35"/>
                <a:gd name="T4" fmla="*/ 5 w 9"/>
                <a:gd name="T5" fmla="*/ 35 h 35"/>
                <a:gd name="T6" fmla="*/ 9 w 9"/>
                <a:gd name="T7" fmla="*/ 0 h 35"/>
                <a:gd name="T8" fmla="*/ 5 w 9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35">
                  <a:moveTo>
                    <a:pt x="5" y="0"/>
                  </a:moveTo>
                  <a:cubicBezTo>
                    <a:pt x="3" y="11"/>
                    <a:pt x="2" y="23"/>
                    <a:pt x="0" y="34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7" y="24"/>
                    <a:pt x="8" y="12"/>
                    <a:pt x="9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368" y="3123"/>
              <a:ext cx="9" cy="133"/>
            </a:xfrm>
            <a:custGeom>
              <a:avLst/>
              <a:gdLst>
                <a:gd name="T0" fmla="*/ 6 w 6"/>
                <a:gd name="T1" fmla="*/ 0 h 37"/>
                <a:gd name="T2" fmla="*/ 1 w 6"/>
                <a:gd name="T3" fmla="*/ 0 h 37"/>
                <a:gd name="T4" fmla="*/ 1 w 6"/>
                <a:gd name="T5" fmla="*/ 2 h 37"/>
                <a:gd name="T6" fmla="*/ 0 w 6"/>
                <a:gd name="T7" fmla="*/ 37 h 37"/>
                <a:gd name="T8" fmla="*/ 5 w 6"/>
                <a:gd name="T9" fmla="*/ 37 h 37"/>
                <a:gd name="T10" fmla="*/ 6 w 6"/>
                <a:gd name="T11" fmla="*/ 2 h 37"/>
                <a:gd name="T12" fmla="*/ 6 w 6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37">
                  <a:moveTo>
                    <a:pt x="6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3"/>
                    <a:pt x="1" y="25"/>
                    <a:pt x="0" y="37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6" y="25"/>
                    <a:pt x="6" y="13"/>
                    <a:pt x="6" y="2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11"/>
              </p:custDataLst>
            </p:nvPr>
          </p:nvSpPr>
          <p:spPr bwMode="auto">
            <a:xfrm>
              <a:off x="2026" y="857"/>
              <a:ext cx="54" cy="57"/>
            </a:xfrm>
            <a:custGeom>
              <a:avLst/>
              <a:gdLst>
                <a:gd name="T0" fmla="*/ 33 w 34"/>
                <a:gd name="T1" fmla="*/ 0 h 16"/>
                <a:gd name="T2" fmla="*/ 0 w 34"/>
                <a:gd name="T3" fmla="*/ 11 h 16"/>
                <a:gd name="T4" fmla="*/ 2 w 34"/>
                <a:gd name="T5" fmla="*/ 16 h 16"/>
                <a:gd name="T6" fmla="*/ 34 w 34"/>
                <a:gd name="T7" fmla="*/ 5 h 16"/>
                <a:gd name="T8" fmla="*/ 33 w 34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6">
                  <a:moveTo>
                    <a:pt x="33" y="0"/>
                  </a:moveTo>
                  <a:cubicBezTo>
                    <a:pt x="22" y="4"/>
                    <a:pt x="11" y="7"/>
                    <a:pt x="0" y="1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13" y="12"/>
                    <a:pt x="23" y="9"/>
                    <a:pt x="34" y="5"/>
                  </a:cubicBezTo>
                  <a:cubicBezTo>
                    <a:pt x="33" y="0"/>
                    <a:pt x="33" y="0"/>
                    <a:pt x="3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230" y="1920"/>
              <a:ext cx="33" cy="118"/>
            </a:xfrm>
            <a:custGeom>
              <a:avLst/>
              <a:gdLst>
                <a:gd name="T0" fmla="*/ 5 w 21"/>
                <a:gd name="T1" fmla="*/ 0 h 33"/>
                <a:gd name="T2" fmla="*/ 0 w 21"/>
                <a:gd name="T3" fmla="*/ 3 h 33"/>
                <a:gd name="T4" fmla="*/ 17 w 21"/>
                <a:gd name="T5" fmla="*/ 33 h 33"/>
                <a:gd name="T6" fmla="*/ 21 w 21"/>
                <a:gd name="T7" fmla="*/ 31 h 33"/>
                <a:gd name="T8" fmla="*/ 5 w 21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3">
                  <a:moveTo>
                    <a:pt x="5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6" y="13"/>
                    <a:pt x="12" y="23"/>
                    <a:pt x="17" y="33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16" y="21"/>
                    <a:pt x="10" y="1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028" y="1340"/>
              <a:ext cx="43" cy="100"/>
            </a:xfrm>
            <a:custGeom>
              <a:avLst/>
              <a:gdLst>
                <a:gd name="T0" fmla="*/ 3 w 28"/>
                <a:gd name="T1" fmla="*/ 0 h 28"/>
                <a:gd name="T2" fmla="*/ 0 w 28"/>
                <a:gd name="T3" fmla="*/ 4 h 28"/>
                <a:gd name="T4" fmla="*/ 25 w 28"/>
                <a:gd name="T5" fmla="*/ 28 h 28"/>
                <a:gd name="T6" fmla="*/ 28 w 28"/>
                <a:gd name="T7" fmla="*/ 24 h 28"/>
                <a:gd name="T8" fmla="*/ 3 w 2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3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8" y="12"/>
                    <a:pt x="16" y="20"/>
                    <a:pt x="25" y="28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0" y="16"/>
                    <a:pt x="11" y="8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103" y="1515"/>
              <a:ext cx="40" cy="108"/>
            </a:xfrm>
            <a:custGeom>
              <a:avLst/>
              <a:gdLst>
                <a:gd name="T0" fmla="*/ 4 w 26"/>
                <a:gd name="T1" fmla="*/ 0 h 30"/>
                <a:gd name="T2" fmla="*/ 0 w 26"/>
                <a:gd name="T3" fmla="*/ 4 h 30"/>
                <a:gd name="T4" fmla="*/ 23 w 26"/>
                <a:gd name="T5" fmla="*/ 30 h 30"/>
                <a:gd name="T6" fmla="*/ 26 w 26"/>
                <a:gd name="T7" fmla="*/ 27 h 30"/>
                <a:gd name="T8" fmla="*/ 4 w 26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0">
                  <a:moveTo>
                    <a:pt x="4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8" y="12"/>
                    <a:pt x="15" y="21"/>
                    <a:pt x="23" y="30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19" y="18"/>
                    <a:pt x="12" y="9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280" y="2146"/>
              <a:ext cx="28" cy="121"/>
            </a:xfrm>
            <a:custGeom>
              <a:avLst/>
              <a:gdLst>
                <a:gd name="T0" fmla="*/ 4 w 18"/>
                <a:gd name="T1" fmla="*/ 0 h 34"/>
                <a:gd name="T2" fmla="*/ 0 w 18"/>
                <a:gd name="T3" fmla="*/ 2 h 34"/>
                <a:gd name="T4" fmla="*/ 13 w 18"/>
                <a:gd name="T5" fmla="*/ 34 h 34"/>
                <a:gd name="T6" fmla="*/ 18 w 18"/>
                <a:gd name="T7" fmla="*/ 32 h 34"/>
                <a:gd name="T8" fmla="*/ 4 w 18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4">
                  <a:moveTo>
                    <a:pt x="4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4" y="12"/>
                    <a:pt x="9" y="23"/>
                    <a:pt x="13" y="34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3" y="21"/>
                    <a:pt x="9" y="1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363" y="2872"/>
              <a:ext cx="12" cy="126"/>
            </a:xfrm>
            <a:custGeom>
              <a:avLst/>
              <a:gdLst>
                <a:gd name="T0" fmla="*/ 5 w 8"/>
                <a:gd name="T1" fmla="*/ 0 h 35"/>
                <a:gd name="T2" fmla="*/ 0 w 8"/>
                <a:gd name="T3" fmla="*/ 0 h 35"/>
                <a:gd name="T4" fmla="*/ 3 w 8"/>
                <a:gd name="T5" fmla="*/ 35 h 35"/>
                <a:gd name="T6" fmla="*/ 8 w 8"/>
                <a:gd name="T7" fmla="*/ 35 h 35"/>
                <a:gd name="T8" fmla="*/ 5 w 8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5">
                  <a:moveTo>
                    <a:pt x="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12"/>
                    <a:pt x="2" y="24"/>
                    <a:pt x="3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7" y="23"/>
                    <a:pt x="6" y="11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12"/>
              </p:custDataLst>
            </p:nvPr>
          </p:nvSpPr>
          <p:spPr bwMode="auto">
            <a:xfrm>
              <a:off x="1835" y="1054"/>
              <a:ext cx="50" cy="78"/>
            </a:xfrm>
            <a:custGeom>
              <a:avLst/>
              <a:gdLst>
                <a:gd name="T0" fmla="*/ 29 w 32"/>
                <a:gd name="T1" fmla="*/ 0 h 22"/>
                <a:gd name="T2" fmla="*/ 0 w 32"/>
                <a:gd name="T3" fmla="*/ 18 h 22"/>
                <a:gd name="T4" fmla="*/ 2 w 32"/>
                <a:gd name="T5" fmla="*/ 22 h 22"/>
                <a:gd name="T6" fmla="*/ 32 w 32"/>
                <a:gd name="T7" fmla="*/ 5 h 22"/>
                <a:gd name="T8" fmla="*/ 29 w 32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2">
                  <a:moveTo>
                    <a:pt x="29" y="0"/>
                  </a:moveTo>
                  <a:cubicBezTo>
                    <a:pt x="19" y="6"/>
                    <a:pt x="9" y="12"/>
                    <a:pt x="0" y="18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12" y="16"/>
                    <a:pt x="22" y="10"/>
                    <a:pt x="32" y="5"/>
                  </a:cubicBezTo>
                  <a:cubicBezTo>
                    <a:pt x="29" y="0"/>
                    <a:pt x="29" y="0"/>
                    <a:pt x="2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376" y="2629"/>
              <a:ext cx="17" cy="129"/>
            </a:xfrm>
            <a:custGeom>
              <a:avLst/>
              <a:gdLst>
                <a:gd name="T0" fmla="*/ 6 w 11"/>
                <a:gd name="T1" fmla="*/ 0 h 36"/>
                <a:gd name="T2" fmla="*/ 0 w 11"/>
                <a:gd name="T3" fmla="*/ 35 h 36"/>
                <a:gd name="T4" fmla="*/ 5 w 11"/>
                <a:gd name="T5" fmla="*/ 36 h 36"/>
                <a:gd name="T6" fmla="*/ 11 w 11"/>
                <a:gd name="T7" fmla="*/ 1 h 36"/>
                <a:gd name="T8" fmla="*/ 6 w 11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6">
                  <a:moveTo>
                    <a:pt x="6" y="0"/>
                  </a:moveTo>
                  <a:cubicBezTo>
                    <a:pt x="4" y="12"/>
                    <a:pt x="1" y="23"/>
                    <a:pt x="0" y="35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6" y="24"/>
                    <a:pt x="8" y="13"/>
                    <a:pt x="11" y="1"/>
                  </a:cubicBezTo>
                  <a:cubicBezTo>
                    <a:pt x="6" y="0"/>
                    <a:pt x="6" y="0"/>
                    <a:pt x="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476" y="1927"/>
              <a:ext cx="33" cy="118"/>
            </a:xfrm>
            <a:custGeom>
              <a:avLst/>
              <a:gdLst>
                <a:gd name="T0" fmla="*/ 16 w 21"/>
                <a:gd name="T1" fmla="*/ 0 h 33"/>
                <a:gd name="T2" fmla="*/ 0 w 21"/>
                <a:gd name="T3" fmla="*/ 31 h 33"/>
                <a:gd name="T4" fmla="*/ 4 w 21"/>
                <a:gd name="T5" fmla="*/ 33 h 33"/>
                <a:gd name="T6" fmla="*/ 21 w 21"/>
                <a:gd name="T7" fmla="*/ 2 h 33"/>
                <a:gd name="T8" fmla="*/ 16 w 21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3">
                  <a:moveTo>
                    <a:pt x="16" y="0"/>
                  </a:moveTo>
                  <a:cubicBezTo>
                    <a:pt x="11" y="10"/>
                    <a:pt x="5" y="20"/>
                    <a:pt x="0" y="31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9" y="23"/>
                    <a:pt x="15" y="12"/>
                    <a:pt x="21" y="2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431" y="2149"/>
              <a:ext cx="28" cy="126"/>
            </a:xfrm>
            <a:custGeom>
              <a:avLst/>
              <a:gdLst>
                <a:gd name="T0" fmla="*/ 14 w 18"/>
                <a:gd name="T1" fmla="*/ 0 h 35"/>
                <a:gd name="T2" fmla="*/ 0 w 18"/>
                <a:gd name="T3" fmla="*/ 33 h 35"/>
                <a:gd name="T4" fmla="*/ 5 w 18"/>
                <a:gd name="T5" fmla="*/ 35 h 35"/>
                <a:gd name="T6" fmla="*/ 18 w 18"/>
                <a:gd name="T7" fmla="*/ 3 h 35"/>
                <a:gd name="T8" fmla="*/ 14 w 18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5">
                  <a:moveTo>
                    <a:pt x="14" y="0"/>
                  </a:moveTo>
                  <a:cubicBezTo>
                    <a:pt x="9" y="11"/>
                    <a:pt x="5" y="22"/>
                    <a:pt x="0" y="33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9" y="24"/>
                    <a:pt x="14" y="13"/>
                    <a:pt x="18" y="3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398" y="2386"/>
              <a:ext cx="23" cy="125"/>
            </a:xfrm>
            <a:custGeom>
              <a:avLst/>
              <a:gdLst>
                <a:gd name="T0" fmla="*/ 10 w 15"/>
                <a:gd name="T1" fmla="*/ 0 h 35"/>
                <a:gd name="T2" fmla="*/ 0 w 15"/>
                <a:gd name="T3" fmla="*/ 34 h 35"/>
                <a:gd name="T4" fmla="*/ 5 w 15"/>
                <a:gd name="T5" fmla="*/ 35 h 35"/>
                <a:gd name="T6" fmla="*/ 15 w 15"/>
                <a:gd name="T7" fmla="*/ 2 h 35"/>
                <a:gd name="T8" fmla="*/ 10 w 15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5">
                  <a:moveTo>
                    <a:pt x="10" y="0"/>
                  </a:moveTo>
                  <a:cubicBezTo>
                    <a:pt x="6" y="11"/>
                    <a:pt x="3" y="23"/>
                    <a:pt x="0" y="34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8" y="24"/>
                    <a:pt x="11" y="13"/>
                    <a:pt x="15" y="2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529" y="1716"/>
              <a:ext cx="38" cy="115"/>
            </a:xfrm>
            <a:custGeom>
              <a:avLst/>
              <a:gdLst>
                <a:gd name="T0" fmla="*/ 20 w 24"/>
                <a:gd name="T1" fmla="*/ 0 h 32"/>
                <a:gd name="T2" fmla="*/ 0 w 24"/>
                <a:gd name="T3" fmla="*/ 29 h 32"/>
                <a:gd name="T4" fmla="*/ 5 w 24"/>
                <a:gd name="T5" fmla="*/ 32 h 32"/>
                <a:gd name="T6" fmla="*/ 24 w 24"/>
                <a:gd name="T7" fmla="*/ 3 h 32"/>
                <a:gd name="T8" fmla="*/ 20 w 24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32">
                  <a:moveTo>
                    <a:pt x="20" y="0"/>
                  </a:moveTo>
                  <a:cubicBezTo>
                    <a:pt x="13" y="9"/>
                    <a:pt x="7" y="19"/>
                    <a:pt x="0" y="29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11" y="22"/>
                    <a:pt x="17" y="12"/>
                    <a:pt x="24" y="3"/>
                  </a:cubicBez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368" y="3381"/>
              <a:ext cx="16" cy="129"/>
            </a:xfrm>
            <a:custGeom>
              <a:avLst/>
              <a:gdLst>
                <a:gd name="T0" fmla="*/ 5 w 10"/>
                <a:gd name="T1" fmla="*/ 0 h 36"/>
                <a:gd name="T2" fmla="*/ 0 w 10"/>
                <a:gd name="T3" fmla="*/ 1 h 36"/>
                <a:gd name="T4" fmla="*/ 5 w 10"/>
                <a:gd name="T5" fmla="*/ 36 h 36"/>
                <a:gd name="T6" fmla="*/ 10 w 10"/>
                <a:gd name="T7" fmla="*/ 35 h 36"/>
                <a:gd name="T8" fmla="*/ 5 w 10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36">
                  <a:moveTo>
                    <a:pt x="5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13"/>
                    <a:pt x="3" y="24"/>
                    <a:pt x="5" y="36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8" y="24"/>
                    <a:pt x="6" y="12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385" y="3628"/>
              <a:ext cx="21" cy="129"/>
            </a:xfrm>
            <a:custGeom>
              <a:avLst/>
              <a:gdLst>
                <a:gd name="T0" fmla="*/ 5 w 13"/>
                <a:gd name="T1" fmla="*/ 0 h 36"/>
                <a:gd name="T2" fmla="*/ 0 w 13"/>
                <a:gd name="T3" fmla="*/ 1 h 36"/>
                <a:gd name="T4" fmla="*/ 8 w 13"/>
                <a:gd name="T5" fmla="*/ 36 h 36"/>
                <a:gd name="T6" fmla="*/ 13 w 13"/>
                <a:gd name="T7" fmla="*/ 34 h 36"/>
                <a:gd name="T8" fmla="*/ 5 w 13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36">
                  <a:moveTo>
                    <a:pt x="5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3" y="13"/>
                    <a:pt x="5" y="24"/>
                    <a:pt x="8" y="36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0" y="23"/>
                    <a:pt x="7" y="12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594" y="1523"/>
              <a:ext cx="40" cy="103"/>
            </a:xfrm>
            <a:custGeom>
              <a:avLst/>
              <a:gdLst>
                <a:gd name="T0" fmla="*/ 23 w 26"/>
                <a:gd name="T1" fmla="*/ 0 h 29"/>
                <a:gd name="T2" fmla="*/ 0 w 26"/>
                <a:gd name="T3" fmla="*/ 26 h 29"/>
                <a:gd name="T4" fmla="*/ 4 w 26"/>
                <a:gd name="T5" fmla="*/ 29 h 29"/>
                <a:gd name="T6" fmla="*/ 26 w 26"/>
                <a:gd name="T7" fmla="*/ 3 h 29"/>
                <a:gd name="T8" fmla="*/ 23 w 26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9">
                  <a:moveTo>
                    <a:pt x="23" y="0"/>
                  </a:moveTo>
                  <a:cubicBezTo>
                    <a:pt x="15" y="8"/>
                    <a:pt x="8" y="17"/>
                    <a:pt x="0" y="26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11" y="20"/>
                    <a:pt x="19" y="12"/>
                    <a:pt x="26" y="3"/>
                  </a:cubicBez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363" y="3130"/>
              <a:ext cx="10" cy="129"/>
            </a:xfrm>
            <a:custGeom>
              <a:avLst/>
              <a:gdLst>
                <a:gd name="T0" fmla="*/ 5 w 6"/>
                <a:gd name="T1" fmla="*/ 0 h 36"/>
                <a:gd name="T2" fmla="*/ 0 w 6"/>
                <a:gd name="T3" fmla="*/ 0 h 36"/>
                <a:gd name="T4" fmla="*/ 1 w 6"/>
                <a:gd name="T5" fmla="*/ 36 h 36"/>
                <a:gd name="T6" fmla="*/ 6 w 6"/>
                <a:gd name="T7" fmla="*/ 35 h 36"/>
                <a:gd name="T8" fmla="*/ 5 w 6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6">
                  <a:moveTo>
                    <a:pt x="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24"/>
                    <a:pt x="1" y="36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5" y="24"/>
                    <a:pt x="5" y="12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365" y="2880"/>
              <a:ext cx="11" cy="125"/>
            </a:xfrm>
            <a:custGeom>
              <a:avLst/>
              <a:gdLst>
                <a:gd name="T0" fmla="*/ 2 w 7"/>
                <a:gd name="T1" fmla="*/ 0 h 35"/>
                <a:gd name="T2" fmla="*/ 0 w 7"/>
                <a:gd name="T3" fmla="*/ 35 h 35"/>
                <a:gd name="T4" fmla="*/ 4 w 7"/>
                <a:gd name="T5" fmla="*/ 35 h 35"/>
                <a:gd name="T6" fmla="*/ 7 w 7"/>
                <a:gd name="T7" fmla="*/ 1 h 35"/>
                <a:gd name="T8" fmla="*/ 2 w 7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5">
                  <a:moveTo>
                    <a:pt x="2" y="0"/>
                  </a:moveTo>
                  <a:cubicBezTo>
                    <a:pt x="1" y="12"/>
                    <a:pt x="0" y="24"/>
                    <a:pt x="0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5" y="24"/>
                    <a:pt x="6" y="12"/>
                    <a:pt x="7" y="1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667" y="1344"/>
              <a:ext cx="44" cy="100"/>
            </a:xfrm>
            <a:custGeom>
              <a:avLst/>
              <a:gdLst>
                <a:gd name="T0" fmla="*/ 25 w 28"/>
                <a:gd name="T1" fmla="*/ 0 h 28"/>
                <a:gd name="T2" fmla="*/ 0 w 28"/>
                <a:gd name="T3" fmla="*/ 24 h 28"/>
                <a:gd name="T4" fmla="*/ 3 w 28"/>
                <a:gd name="T5" fmla="*/ 28 h 28"/>
                <a:gd name="T6" fmla="*/ 28 w 28"/>
                <a:gd name="T7" fmla="*/ 4 h 28"/>
                <a:gd name="T8" fmla="*/ 25 w 2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25" y="0"/>
                  </a:moveTo>
                  <a:cubicBezTo>
                    <a:pt x="16" y="8"/>
                    <a:pt x="8" y="16"/>
                    <a:pt x="0" y="24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11" y="20"/>
                    <a:pt x="19" y="12"/>
                    <a:pt x="28" y="4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13"/>
              </p:custDataLst>
            </p:nvPr>
          </p:nvSpPr>
          <p:spPr bwMode="auto">
            <a:xfrm>
              <a:off x="1747" y="1190"/>
              <a:ext cx="47" cy="89"/>
            </a:xfrm>
            <a:custGeom>
              <a:avLst/>
              <a:gdLst>
                <a:gd name="T0" fmla="*/ 27 w 30"/>
                <a:gd name="T1" fmla="*/ 0 h 25"/>
                <a:gd name="T2" fmla="*/ 0 w 30"/>
                <a:gd name="T3" fmla="*/ 21 h 25"/>
                <a:gd name="T4" fmla="*/ 3 w 30"/>
                <a:gd name="T5" fmla="*/ 25 h 25"/>
                <a:gd name="T6" fmla="*/ 30 w 30"/>
                <a:gd name="T7" fmla="*/ 4 h 25"/>
                <a:gd name="T8" fmla="*/ 27 w 30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5">
                  <a:moveTo>
                    <a:pt x="27" y="0"/>
                  </a:moveTo>
                  <a:cubicBezTo>
                    <a:pt x="18" y="6"/>
                    <a:pt x="9" y="14"/>
                    <a:pt x="0" y="21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2" y="18"/>
                    <a:pt x="21" y="11"/>
                    <a:pt x="30" y="4"/>
                  </a:cubicBezTo>
                  <a:cubicBezTo>
                    <a:pt x="27" y="0"/>
                    <a:pt x="27" y="0"/>
                    <a:pt x="2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14"/>
              </p:custDataLst>
            </p:nvPr>
          </p:nvSpPr>
          <p:spPr bwMode="auto">
            <a:xfrm>
              <a:off x="1929" y="943"/>
              <a:ext cx="52" cy="68"/>
            </a:xfrm>
            <a:custGeom>
              <a:avLst/>
              <a:gdLst>
                <a:gd name="T0" fmla="*/ 31 w 33"/>
                <a:gd name="T1" fmla="*/ 0 h 19"/>
                <a:gd name="T2" fmla="*/ 0 w 33"/>
                <a:gd name="T3" fmla="*/ 15 h 19"/>
                <a:gd name="T4" fmla="*/ 2 w 33"/>
                <a:gd name="T5" fmla="*/ 19 h 19"/>
                <a:gd name="T6" fmla="*/ 33 w 33"/>
                <a:gd name="T7" fmla="*/ 5 h 19"/>
                <a:gd name="T8" fmla="*/ 31 w 33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9">
                  <a:moveTo>
                    <a:pt x="31" y="0"/>
                  </a:moveTo>
                  <a:cubicBezTo>
                    <a:pt x="20" y="5"/>
                    <a:pt x="10" y="10"/>
                    <a:pt x="0" y="15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2" y="14"/>
                    <a:pt x="22" y="10"/>
                    <a:pt x="33" y="5"/>
                  </a:cubicBezTo>
                  <a:cubicBezTo>
                    <a:pt x="31" y="0"/>
                    <a:pt x="31" y="0"/>
                    <a:pt x="3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136" y="2930"/>
              <a:ext cx="9" cy="100"/>
            </a:xfrm>
            <a:custGeom>
              <a:avLst/>
              <a:gdLst>
                <a:gd name="T0" fmla="*/ 3 w 6"/>
                <a:gd name="T1" fmla="*/ 0 h 28"/>
                <a:gd name="T2" fmla="*/ 0 w 6"/>
                <a:gd name="T3" fmla="*/ 1 h 28"/>
                <a:gd name="T4" fmla="*/ 2 w 6"/>
                <a:gd name="T5" fmla="*/ 28 h 28"/>
                <a:gd name="T6" fmla="*/ 6 w 6"/>
                <a:gd name="T7" fmla="*/ 27 h 28"/>
                <a:gd name="T8" fmla="*/ 3 w 6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8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0"/>
                    <a:pt x="1" y="19"/>
                    <a:pt x="2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18"/>
                    <a:pt x="4" y="9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15"/>
              </p:custDataLst>
            </p:nvPr>
          </p:nvSpPr>
          <p:spPr bwMode="auto">
            <a:xfrm>
              <a:off x="2347" y="1301"/>
              <a:ext cx="43" cy="14"/>
            </a:xfrm>
            <a:custGeom>
              <a:avLst/>
              <a:gdLst>
                <a:gd name="T0" fmla="*/ 14 w 27"/>
                <a:gd name="T1" fmla="*/ 0 h 4"/>
                <a:gd name="T2" fmla="*/ 0 w 27"/>
                <a:gd name="T3" fmla="*/ 0 h 4"/>
                <a:gd name="T4" fmla="*/ 0 w 27"/>
                <a:gd name="T5" fmla="*/ 4 h 4"/>
                <a:gd name="T6" fmla="*/ 15 w 27"/>
                <a:gd name="T7" fmla="*/ 4 h 4"/>
                <a:gd name="T8" fmla="*/ 27 w 27"/>
                <a:gd name="T9" fmla="*/ 4 h 4"/>
                <a:gd name="T10" fmla="*/ 27 w 27"/>
                <a:gd name="T11" fmla="*/ 0 h 4"/>
                <a:gd name="T12" fmla="*/ 14 w 27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">
                  <a:moveTo>
                    <a:pt x="14" y="0"/>
                  </a:moveTo>
                  <a:cubicBezTo>
                    <a:pt x="10" y="0"/>
                    <a:pt x="5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5" y="4"/>
                    <a:pt x="10" y="4"/>
                    <a:pt x="15" y="4"/>
                  </a:cubicBezTo>
                  <a:cubicBezTo>
                    <a:pt x="19" y="4"/>
                    <a:pt x="23" y="4"/>
                    <a:pt x="27" y="4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3" y="0"/>
                    <a:pt x="18" y="0"/>
                    <a:pt x="1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16"/>
              </p:custDataLst>
            </p:nvPr>
          </p:nvSpPr>
          <p:spPr bwMode="auto">
            <a:xfrm>
              <a:off x="2431" y="1308"/>
              <a:ext cx="40" cy="21"/>
            </a:xfrm>
            <a:custGeom>
              <a:avLst/>
              <a:gdLst>
                <a:gd name="T0" fmla="*/ 0 w 26"/>
                <a:gd name="T1" fmla="*/ 0 h 6"/>
                <a:gd name="T2" fmla="*/ 0 w 26"/>
                <a:gd name="T3" fmla="*/ 4 h 6"/>
                <a:gd name="T4" fmla="*/ 26 w 26"/>
                <a:gd name="T5" fmla="*/ 6 h 6"/>
                <a:gd name="T6" fmla="*/ 26 w 26"/>
                <a:gd name="T7" fmla="*/ 3 h 6"/>
                <a:gd name="T8" fmla="*/ 0 w 2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6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8" y="4"/>
                    <a:pt x="17" y="5"/>
                    <a:pt x="26" y="6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18" y="1"/>
                    <a:pt x="9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100" y="2550"/>
              <a:ext cx="18" cy="97"/>
            </a:xfrm>
            <a:custGeom>
              <a:avLst/>
              <a:gdLst>
                <a:gd name="T0" fmla="*/ 4 w 12"/>
                <a:gd name="T1" fmla="*/ 0 h 27"/>
                <a:gd name="T2" fmla="*/ 0 w 12"/>
                <a:gd name="T3" fmla="*/ 2 h 27"/>
                <a:gd name="T4" fmla="*/ 8 w 12"/>
                <a:gd name="T5" fmla="*/ 27 h 27"/>
                <a:gd name="T6" fmla="*/ 12 w 12"/>
                <a:gd name="T7" fmla="*/ 26 h 27"/>
                <a:gd name="T8" fmla="*/ 4 w 12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7">
                  <a:moveTo>
                    <a:pt x="4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10"/>
                    <a:pt x="6" y="19"/>
                    <a:pt x="8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9" y="18"/>
                    <a:pt x="7" y="9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032" y="2199"/>
              <a:ext cx="25" cy="90"/>
            </a:xfrm>
            <a:custGeom>
              <a:avLst/>
              <a:gdLst>
                <a:gd name="T0" fmla="*/ 3 w 16"/>
                <a:gd name="T1" fmla="*/ 0 h 25"/>
                <a:gd name="T2" fmla="*/ 0 w 16"/>
                <a:gd name="T3" fmla="*/ 2 h 25"/>
                <a:gd name="T4" fmla="*/ 13 w 16"/>
                <a:gd name="T5" fmla="*/ 25 h 25"/>
                <a:gd name="T6" fmla="*/ 16 w 16"/>
                <a:gd name="T7" fmla="*/ 23 h 25"/>
                <a:gd name="T8" fmla="*/ 3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3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5" y="9"/>
                    <a:pt x="9" y="17"/>
                    <a:pt x="13" y="25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2" y="16"/>
                    <a:pt x="8" y="8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122" y="2740"/>
              <a:ext cx="14" cy="97"/>
            </a:xfrm>
            <a:custGeom>
              <a:avLst/>
              <a:gdLst>
                <a:gd name="T0" fmla="*/ 4 w 9"/>
                <a:gd name="T1" fmla="*/ 0 h 27"/>
                <a:gd name="T2" fmla="*/ 0 w 9"/>
                <a:gd name="T3" fmla="*/ 1 h 27"/>
                <a:gd name="T4" fmla="*/ 5 w 9"/>
                <a:gd name="T5" fmla="*/ 27 h 27"/>
                <a:gd name="T6" fmla="*/ 9 w 9"/>
                <a:gd name="T7" fmla="*/ 26 h 27"/>
                <a:gd name="T8" fmla="*/ 4 w 9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7">
                  <a:moveTo>
                    <a:pt x="4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2" y="9"/>
                    <a:pt x="4" y="18"/>
                    <a:pt x="5" y="27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17"/>
                    <a:pt x="6" y="9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2669" y="1444"/>
              <a:ext cx="39" cy="54"/>
            </a:xfrm>
            <a:custGeom>
              <a:avLst/>
              <a:gdLst>
                <a:gd name="T0" fmla="*/ 1 w 25"/>
                <a:gd name="T1" fmla="*/ 0 h 15"/>
                <a:gd name="T2" fmla="*/ 0 w 25"/>
                <a:gd name="T3" fmla="*/ 4 h 15"/>
                <a:gd name="T4" fmla="*/ 23 w 25"/>
                <a:gd name="T5" fmla="*/ 15 h 15"/>
                <a:gd name="T6" fmla="*/ 25 w 25"/>
                <a:gd name="T7" fmla="*/ 11 h 15"/>
                <a:gd name="T8" fmla="*/ 1 w 25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5">
                  <a:moveTo>
                    <a:pt x="1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8" y="7"/>
                    <a:pt x="16" y="11"/>
                    <a:pt x="23" y="15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17" y="7"/>
                    <a:pt x="9" y="3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129" y="3324"/>
              <a:ext cx="13" cy="96"/>
            </a:xfrm>
            <a:custGeom>
              <a:avLst/>
              <a:gdLst>
                <a:gd name="T0" fmla="*/ 4 w 8"/>
                <a:gd name="T1" fmla="*/ 0 h 27"/>
                <a:gd name="T2" fmla="*/ 0 w 8"/>
                <a:gd name="T3" fmla="*/ 26 h 27"/>
                <a:gd name="T4" fmla="*/ 4 w 8"/>
                <a:gd name="T5" fmla="*/ 27 h 27"/>
                <a:gd name="T6" fmla="*/ 8 w 8"/>
                <a:gd name="T7" fmla="*/ 0 h 27"/>
                <a:gd name="T8" fmla="*/ 4 w 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7">
                  <a:moveTo>
                    <a:pt x="4" y="0"/>
                  </a:moveTo>
                  <a:cubicBezTo>
                    <a:pt x="3" y="8"/>
                    <a:pt x="2" y="17"/>
                    <a:pt x="0" y="2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5" y="18"/>
                    <a:pt x="7" y="9"/>
                    <a:pt x="8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112" y="3513"/>
              <a:ext cx="16" cy="97"/>
            </a:xfrm>
            <a:custGeom>
              <a:avLst/>
              <a:gdLst>
                <a:gd name="T0" fmla="*/ 7 w 10"/>
                <a:gd name="T1" fmla="*/ 0 h 27"/>
                <a:gd name="T2" fmla="*/ 0 w 10"/>
                <a:gd name="T3" fmla="*/ 26 h 27"/>
                <a:gd name="T4" fmla="*/ 4 w 10"/>
                <a:gd name="T5" fmla="*/ 27 h 27"/>
                <a:gd name="T6" fmla="*/ 10 w 10"/>
                <a:gd name="T7" fmla="*/ 1 h 27"/>
                <a:gd name="T8" fmla="*/ 7 w 1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7">
                  <a:moveTo>
                    <a:pt x="7" y="0"/>
                  </a:moveTo>
                  <a:cubicBezTo>
                    <a:pt x="5" y="8"/>
                    <a:pt x="3" y="17"/>
                    <a:pt x="0" y="26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6" y="18"/>
                    <a:pt x="8" y="9"/>
                    <a:pt x="10" y="1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2742" y="1530"/>
              <a:ext cx="38" cy="61"/>
            </a:xfrm>
            <a:custGeom>
              <a:avLst/>
              <a:gdLst>
                <a:gd name="T0" fmla="*/ 2 w 24"/>
                <a:gd name="T1" fmla="*/ 0 h 17"/>
                <a:gd name="T2" fmla="*/ 0 w 24"/>
                <a:gd name="T3" fmla="*/ 3 h 17"/>
                <a:gd name="T4" fmla="*/ 22 w 24"/>
                <a:gd name="T5" fmla="*/ 17 h 17"/>
                <a:gd name="T6" fmla="*/ 24 w 24"/>
                <a:gd name="T7" fmla="*/ 13 h 17"/>
                <a:gd name="T8" fmla="*/ 2 w 24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7">
                  <a:moveTo>
                    <a:pt x="2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7" y="7"/>
                    <a:pt x="15" y="12"/>
                    <a:pt x="22" y="17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17" y="9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139" y="3127"/>
              <a:ext cx="6" cy="100"/>
            </a:xfrm>
            <a:custGeom>
              <a:avLst/>
              <a:gdLst>
                <a:gd name="T0" fmla="*/ 4 w 4"/>
                <a:gd name="T1" fmla="*/ 0 h 28"/>
                <a:gd name="T2" fmla="*/ 1 w 4"/>
                <a:gd name="T3" fmla="*/ 0 h 28"/>
                <a:gd name="T4" fmla="*/ 1 w 4"/>
                <a:gd name="T5" fmla="*/ 1 h 28"/>
                <a:gd name="T6" fmla="*/ 0 w 4"/>
                <a:gd name="T7" fmla="*/ 28 h 28"/>
                <a:gd name="T8" fmla="*/ 4 w 4"/>
                <a:gd name="T9" fmla="*/ 28 h 28"/>
                <a:gd name="T10" fmla="*/ 4 w 4"/>
                <a:gd name="T11" fmla="*/ 1 h 28"/>
                <a:gd name="T12" fmla="*/ 4 w 4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8">
                  <a:moveTo>
                    <a:pt x="4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0"/>
                    <a:pt x="0" y="19"/>
                    <a:pt x="0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19"/>
                    <a:pt x="4" y="10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2935" y="1888"/>
              <a:ext cx="31" cy="82"/>
            </a:xfrm>
            <a:custGeom>
              <a:avLst/>
              <a:gdLst>
                <a:gd name="T0" fmla="*/ 2 w 20"/>
                <a:gd name="T1" fmla="*/ 0 h 23"/>
                <a:gd name="T2" fmla="*/ 0 w 20"/>
                <a:gd name="T3" fmla="*/ 3 h 23"/>
                <a:gd name="T4" fmla="*/ 17 w 20"/>
                <a:gd name="T5" fmla="*/ 23 h 23"/>
                <a:gd name="T6" fmla="*/ 20 w 20"/>
                <a:gd name="T7" fmla="*/ 20 h 23"/>
                <a:gd name="T8" fmla="*/ 2 w 20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3">
                  <a:moveTo>
                    <a:pt x="2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6" y="9"/>
                    <a:pt x="11" y="16"/>
                    <a:pt x="17" y="23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4" y="13"/>
                    <a:pt x="8" y="6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890" y="1634"/>
              <a:ext cx="38" cy="71"/>
            </a:xfrm>
            <a:custGeom>
              <a:avLst/>
              <a:gdLst>
                <a:gd name="T0" fmla="*/ 21 w 24"/>
                <a:gd name="T1" fmla="*/ 0 h 20"/>
                <a:gd name="T2" fmla="*/ 0 w 24"/>
                <a:gd name="T3" fmla="*/ 17 h 20"/>
                <a:gd name="T4" fmla="*/ 3 w 24"/>
                <a:gd name="T5" fmla="*/ 20 h 20"/>
                <a:gd name="T6" fmla="*/ 24 w 24"/>
                <a:gd name="T7" fmla="*/ 3 h 20"/>
                <a:gd name="T8" fmla="*/ 21 w 24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0">
                  <a:moveTo>
                    <a:pt x="21" y="0"/>
                  </a:moveTo>
                  <a:cubicBezTo>
                    <a:pt x="14" y="5"/>
                    <a:pt x="7" y="11"/>
                    <a:pt x="0" y="17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9" y="14"/>
                    <a:pt x="17" y="9"/>
                    <a:pt x="24" y="3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5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2512" y="1333"/>
              <a:ext cx="41" cy="32"/>
            </a:xfrm>
            <a:custGeom>
              <a:avLst/>
              <a:gdLst>
                <a:gd name="T0" fmla="*/ 0 w 26"/>
                <a:gd name="T1" fmla="*/ 0 h 9"/>
                <a:gd name="T2" fmla="*/ 0 w 26"/>
                <a:gd name="T3" fmla="*/ 4 h 9"/>
                <a:gd name="T4" fmla="*/ 25 w 26"/>
                <a:gd name="T5" fmla="*/ 9 h 9"/>
                <a:gd name="T6" fmla="*/ 26 w 26"/>
                <a:gd name="T7" fmla="*/ 6 h 9"/>
                <a:gd name="T8" fmla="*/ 0 w 26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9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8" y="5"/>
                    <a:pt x="17" y="7"/>
                    <a:pt x="25" y="9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17" y="3"/>
                    <a:pt x="9" y="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2184" y="1333"/>
              <a:ext cx="43" cy="36"/>
            </a:xfrm>
            <a:custGeom>
              <a:avLst/>
              <a:gdLst>
                <a:gd name="T0" fmla="*/ 26 w 27"/>
                <a:gd name="T1" fmla="*/ 0 h 10"/>
                <a:gd name="T2" fmla="*/ 0 w 27"/>
                <a:gd name="T3" fmla="*/ 6 h 10"/>
                <a:gd name="T4" fmla="*/ 1 w 27"/>
                <a:gd name="T5" fmla="*/ 10 h 10"/>
                <a:gd name="T6" fmla="*/ 27 w 27"/>
                <a:gd name="T7" fmla="*/ 4 h 10"/>
                <a:gd name="T8" fmla="*/ 26 w 27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0">
                  <a:moveTo>
                    <a:pt x="26" y="0"/>
                  </a:moveTo>
                  <a:cubicBezTo>
                    <a:pt x="17" y="2"/>
                    <a:pt x="9" y="4"/>
                    <a:pt x="0" y="6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9" y="8"/>
                    <a:pt x="18" y="6"/>
                    <a:pt x="27" y="4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2106" y="1379"/>
              <a:ext cx="41" cy="43"/>
            </a:xfrm>
            <a:custGeom>
              <a:avLst/>
              <a:gdLst>
                <a:gd name="T0" fmla="*/ 25 w 26"/>
                <a:gd name="T1" fmla="*/ 0 h 12"/>
                <a:gd name="T2" fmla="*/ 0 w 26"/>
                <a:gd name="T3" fmla="*/ 9 h 12"/>
                <a:gd name="T4" fmla="*/ 1 w 26"/>
                <a:gd name="T5" fmla="*/ 12 h 12"/>
                <a:gd name="T6" fmla="*/ 26 w 26"/>
                <a:gd name="T7" fmla="*/ 4 h 12"/>
                <a:gd name="T8" fmla="*/ 25 w 26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2">
                  <a:moveTo>
                    <a:pt x="25" y="0"/>
                  </a:moveTo>
                  <a:cubicBezTo>
                    <a:pt x="16" y="3"/>
                    <a:pt x="8" y="6"/>
                    <a:pt x="0" y="9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9" y="9"/>
                    <a:pt x="17" y="6"/>
                    <a:pt x="26" y="4"/>
                  </a:cubicBez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2590" y="1379"/>
              <a:ext cx="41" cy="43"/>
            </a:xfrm>
            <a:custGeom>
              <a:avLst/>
              <a:gdLst>
                <a:gd name="T0" fmla="*/ 1 w 26"/>
                <a:gd name="T1" fmla="*/ 0 h 12"/>
                <a:gd name="T2" fmla="*/ 0 w 26"/>
                <a:gd name="T3" fmla="*/ 3 h 12"/>
                <a:gd name="T4" fmla="*/ 25 w 26"/>
                <a:gd name="T5" fmla="*/ 12 h 12"/>
                <a:gd name="T6" fmla="*/ 26 w 26"/>
                <a:gd name="T7" fmla="*/ 8 h 12"/>
                <a:gd name="T8" fmla="*/ 1 w 26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2">
                  <a:moveTo>
                    <a:pt x="1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9" y="6"/>
                    <a:pt x="17" y="9"/>
                    <a:pt x="25" y="12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18" y="5"/>
                    <a:pt x="10" y="2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957" y="1530"/>
              <a:ext cx="39" cy="64"/>
            </a:xfrm>
            <a:custGeom>
              <a:avLst/>
              <a:gdLst>
                <a:gd name="T0" fmla="*/ 23 w 25"/>
                <a:gd name="T1" fmla="*/ 0 h 18"/>
                <a:gd name="T2" fmla="*/ 0 w 25"/>
                <a:gd name="T3" fmla="*/ 14 h 18"/>
                <a:gd name="T4" fmla="*/ 2 w 25"/>
                <a:gd name="T5" fmla="*/ 18 h 18"/>
                <a:gd name="T6" fmla="*/ 25 w 25"/>
                <a:gd name="T7" fmla="*/ 4 h 18"/>
                <a:gd name="T8" fmla="*/ 23 w 25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18">
                  <a:moveTo>
                    <a:pt x="23" y="0"/>
                  </a:moveTo>
                  <a:cubicBezTo>
                    <a:pt x="15" y="5"/>
                    <a:pt x="8" y="9"/>
                    <a:pt x="0" y="14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10" y="13"/>
                    <a:pt x="17" y="8"/>
                    <a:pt x="25" y="4"/>
                  </a:cubicBez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2029" y="1447"/>
              <a:ext cx="41" cy="51"/>
            </a:xfrm>
            <a:custGeom>
              <a:avLst/>
              <a:gdLst>
                <a:gd name="T0" fmla="*/ 24 w 26"/>
                <a:gd name="T1" fmla="*/ 0 h 14"/>
                <a:gd name="T2" fmla="*/ 0 w 26"/>
                <a:gd name="T3" fmla="*/ 11 h 14"/>
                <a:gd name="T4" fmla="*/ 2 w 26"/>
                <a:gd name="T5" fmla="*/ 14 h 14"/>
                <a:gd name="T6" fmla="*/ 26 w 26"/>
                <a:gd name="T7" fmla="*/ 3 h 14"/>
                <a:gd name="T8" fmla="*/ 24 w 26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4">
                  <a:moveTo>
                    <a:pt x="24" y="0"/>
                  </a:moveTo>
                  <a:cubicBezTo>
                    <a:pt x="16" y="3"/>
                    <a:pt x="8" y="7"/>
                    <a:pt x="0" y="1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0" y="10"/>
                    <a:pt x="18" y="7"/>
                    <a:pt x="26" y="3"/>
                  </a:cubicBezTo>
                  <a:cubicBezTo>
                    <a:pt x="24" y="0"/>
                    <a:pt x="24" y="0"/>
                    <a:pt x="2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17"/>
              </p:custDataLst>
            </p:nvPr>
          </p:nvSpPr>
          <p:spPr bwMode="auto">
            <a:xfrm>
              <a:off x="2266" y="1308"/>
              <a:ext cx="41" cy="25"/>
            </a:xfrm>
            <a:custGeom>
              <a:avLst/>
              <a:gdLst>
                <a:gd name="T0" fmla="*/ 26 w 26"/>
                <a:gd name="T1" fmla="*/ 0 h 7"/>
                <a:gd name="T2" fmla="*/ 0 w 26"/>
                <a:gd name="T3" fmla="*/ 3 h 7"/>
                <a:gd name="T4" fmla="*/ 0 w 26"/>
                <a:gd name="T5" fmla="*/ 7 h 7"/>
                <a:gd name="T6" fmla="*/ 26 w 26"/>
                <a:gd name="T7" fmla="*/ 4 h 7"/>
                <a:gd name="T8" fmla="*/ 26 w 2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7">
                  <a:moveTo>
                    <a:pt x="26" y="0"/>
                  </a:moveTo>
                  <a:cubicBezTo>
                    <a:pt x="17" y="1"/>
                    <a:pt x="9" y="2"/>
                    <a:pt x="0" y="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9" y="5"/>
                    <a:pt x="18" y="5"/>
                    <a:pt x="26" y="4"/>
                  </a:cubicBezTo>
                  <a:cubicBezTo>
                    <a:pt x="26" y="0"/>
                    <a:pt x="26" y="0"/>
                    <a:pt x="2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2811" y="1634"/>
              <a:ext cx="36" cy="68"/>
            </a:xfrm>
            <a:custGeom>
              <a:avLst/>
              <a:gdLst>
                <a:gd name="T0" fmla="*/ 2 w 23"/>
                <a:gd name="T1" fmla="*/ 0 h 19"/>
                <a:gd name="T2" fmla="*/ 0 w 23"/>
                <a:gd name="T3" fmla="*/ 3 h 19"/>
                <a:gd name="T4" fmla="*/ 21 w 23"/>
                <a:gd name="T5" fmla="*/ 19 h 19"/>
                <a:gd name="T6" fmla="*/ 23 w 23"/>
                <a:gd name="T7" fmla="*/ 16 h 19"/>
                <a:gd name="T8" fmla="*/ 2 w 23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9">
                  <a:moveTo>
                    <a:pt x="2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7" y="8"/>
                    <a:pt x="14" y="13"/>
                    <a:pt x="21" y="19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17" y="10"/>
                    <a:pt x="9" y="5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2987" y="2038"/>
              <a:ext cx="28" cy="86"/>
            </a:xfrm>
            <a:custGeom>
              <a:avLst/>
              <a:gdLst>
                <a:gd name="T0" fmla="*/ 3 w 18"/>
                <a:gd name="T1" fmla="*/ 0 h 24"/>
                <a:gd name="T2" fmla="*/ 0 w 18"/>
                <a:gd name="T3" fmla="*/ 2 h 24"/>
                <a:gd name="T4" fmla="*/ 15 w 18"/>
                <a:gd name="T5" fmla="*/ 24 h 24"/>
                <a:gd name="T6" fmla="*/ 18 w 18"/>
                <a:gd name="T7" fmla="*/ 22 h 24"/>
                <a:gd name="T8" fmla="*/ 3 w 18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4">
                  <a:moveTo>
                    <a:pt x="3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5" y="9"/>
                    <a:pt x="10" y="16"/>
                    <a:pt x="15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4" y="14"/>
                    <a:pt x="8" y="7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070" y="2371"/>
              <a:ext cx="22" cy="93"/>
            </a:xfrm>
            <a:custGeom>
              <a:avLst/>
              <a:gdLst>
                <a:gd name="T0" fmla="*/ 4 w 14"/>
                <a:gd name="T1" fmla="*/ 0 h 26"/>
                <a:gd name="T2" fmla="*/ 0 w 14"/>
                <a:gd name="T3" fmla="*/ 1 h 26"/>
                <a:gd name="T4" fmla="*/ 11 w 14"/>
                <a:gd name="T5" fmla="*/ 26 h 26"/>
                <a:gd name="T6" fmla="*/ 14 w 14"/>
                <a:gd name="T7" fmla="*/ 25 h 26"/>
                <a:gd name="T8" fmla="*/ 4 w 14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6">
                  <a:moveTo>
                    <a:pt x="4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4" y="10"/>
                    <a:pt x="7" y="18"/>
                    <a:pt x="11" y="26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1" y="16"/>
                    <a:pt x="7" y="8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2876" y="1752"/>
              <a:ext cx="34" cy="75"/>
            </a:xfrm>
            <a:custGeom>
              <a:avLst/>
              <a:gdLst>
                <a:gd name="T0" fmla="*/ 3 w 22"/>
                <a:gd name="T1" fmla="*/ 0 h 21"/>
                <a:gd name="T2" fmla="*/ 0 w 22"/>
                <a:gd name="T3" fmla="*/ 3 h 21"/>
                <a:gd name="T4" fmla="*/ 19 w 22"/>
                <a:gd name="T5" fmla="*/ 21 h 21"/>
                <a:gd name="T6" fmla="*/ 22 w 22"/>
                <a:gd name="T7" fmla="*/ 18 h 21"/>
                <a:gd name="T8" fmla="*/ 3 w 2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1">
                  <a:moveTo>
                    <a:pt x="3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7" y="9"/>
                    <a:pt x="13" y="15"/>
                    <a:pt x="19" y="21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16" y="12"/>
                    <a:pt x="9" y="6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3087" y="3700"/>
              <a:ext cx="19" cy="96"/>
            </a:xfrm>
            <a:custGeom>
              <a:avLst/>
              <a:gdLst>
                <a:gd name="T0" fmla="*/ 9 w 12"/>
                <a:gd name="T1" fmla="*/ 0 h 27"/>
                <a:gd name="T2" fmla="*/ 0 w 12"/>
                <a:gd name="T3" fmla="*/ 25 h 27"/>
                <a:gd name="T4" fmla="*/ 3 w 12"/>
                <a:gd name="T5" fmla="*/ 27 h 27"/>
                <a:gd name="T6" fmla="*/ 12 w 12"/>
                <a:gd name="T7" fmla="*/ 1 h 27"/>
                <a:gd name="T8" fmla="*/ 9 w 12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7">
                  <a:moveTo>
                    <a:pt x="9" y="0"/>
                  </a:moveTo>
                  <a:cubicBezTo>
                    <a:pt x="6" y="8"/>
                    <a:pt x="3" y="17"/>
                    <a:pt x="0" y="25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7" y="18"/>
                    <a:pt x="10" y="10"/>
                    <a:pt x="12" y="1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594" y="3130"/>
              <a:ext cx="8" cy="97"/>
            </a:xfrm>
            <a:custGeom>
              <a:avLst/>
              <a:gdLst>
                <a:gd name="T0" fmla="*/ 4 w 5"/>
                <a:gd name="T1" fmla="*/ 0 h 27"/>
                <a:gd name="T2" fmla="*/ 0 w 5"/>
                <a:gd name="T3" fmla="*/ 0 h 27"/>
                <a:gd name="T4" fmla="*/ 1 w 5"/>
                <a:gd name="T5" fmla="*/ 27 h 27"/>
                <a:gd name="T6" fmla="*/ 5 w 5"/>
                <a:gd name="T7" fmla="*/ 27 h 27"/>
                <a:gd name="T8" fmla="*/ 4 w 5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7">
                  <a:moveTo>
                    <a:pt x="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1" y="18"/>
                    <a:pt x="1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4" y="18"/>
                    <a:pt x="4" y="9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622" y="2557"/>
              <a:ext cx="17" cy="97"/>
            </a:xfrm>
            <a:custGeom>
              <a:avLst/>
              <a:gdLst>
                <a:gd name="T0" fmla="*/ 7 w 11"/>
                <a:gd name="T1" fmla="*/ 0 h 27"/>
                <a:gd name="T2" fmla="*/ 0 w 11"/>
                <a:gd name="T3" fmla="*/ 26 h 27"/>
                <a:gd name="T4" fmla="*/ 3 w 11"/>
                <a:gd name="T5" fmla="*/ 27 h 27"/>
                <a:gd name="T6" fmla="*/ 11 w 11"/>
                <a:gd name="T7" fmla="*/ 1 h 27"/>
                <a:gd name="T8" fmla="*/ 7 w 11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7">
                  <a:moveTo>
                    <a:pt x="7" y="0"/>
                  </a:moveTo>
                  <a:cubicBezTo>
                    <a:pt x="4" y="8"/>
                    <a:pt x="2" y="17"/>
                    <a:pt x="0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5" y="18"/>
                    <a:pt x="8" y="10"/>
                    <a:pt x="11" y="1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605" y="2744"/>
              <a:ext cx="12" cy="100"/>
            </a:xfrm>
            <a:custGeom>
              <a:avLst/>
              <a:gdLst>
                <a:gd name="T0" fmla="*/ 4 w 8"/>
                <a:gd name="T1" fmla="*/ 0 h 28"/>
                <a:gd name="T2" fmla="*/ 0 w 8"/>
                <a:gd name="T3" fmla="*/ 27 h 28"/>
                <a:gd name="T4" fmla="*/ 3 w 8"/>
                <a:gd name="T5" fmla="*/ 28 h 28"/>
                <a:gd name="T6" fmla="*/ 8 w 8"/>
                <a:gd name="T7" fmla="*/ 1 h 28"/>
                <a:gd name="T8" fmla="*/ 4 w 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8">
                  <a:moveTo>
                    <a:pt x="4" y="0"/>
                  </a:moveTo>
                  <a:cubicBezTo>
                    <a:pt x="3" y="9"/>
                    <a:pt x="1" y="18"/>
                    <a:pt x="0" y="27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5" y="19"/>
                    <a:pt x="6" y="10"/>
                    <a:pt x="8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829" y="1755"/>
              <a:ext cx="34" cy="76"/>
            </a:xfrm>
            <a:custGeom>
              <a:avLst/>
              <a:gdLst>
                <a:gd name="T0" fmla="*/ 19 w 22"/>
                <a:gd name="T1" fmla="*/ 0 h 21"/>
                <a:gd name="T2" fmla="*/ 0 w 22"/>
                <a:gd name="T3" fmla="*/ 18 h 21"/>
                <a:gd name="T4" fmla="*/ 2 w 22"/>
                <a:gd name="T5" fmla="*/ 21 h 21"/>
                <a:gd name="T6" fmla="*/ 22 w 22"/>
                <a:gd name="T7" fmla="*/ 3 h 21"/>
                <a:gd name="T8" fmla="*/ 19 w 2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1">
                  <a:moveTo>
                    <a:pt x="19" y="0"/>
                  </a:moveTo>
                  <a:cubicBezTo>
                    <a:pt x="12" y="6"/>
                    <a:pt x="6" y="12"/>
                    <a:pt x="0" y="18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9" y="15"/>
                    <a:pt x="15" y="9"/>
                    <a:pt x="22" y="3"/>
                  </a:cubicBezTo>
                  <a:cubicBezTo>
                    <a:pt x="19" y="0"/>
                    <a:pt x="19" y="0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613" y="3513"/>
              <a:ext cx="14" cy="101"/>
            </a:xfrm>
            <a:custGeom>
              <a:avLst/>
              <a:gdLst>
                <a:gd name="T0" fmla="*/ 3 w 9"/>
                <a:gd name="T1" fmla="*/ 0 h 28"/>
                <a:gd name="T2" fmla="*/ 0 w 9"/>
                <a:gd name="T3" fmla="*/ 1 h 28"/>
                <a:gd name="T4" fmla="*/ 6 w 9"/>
                <a:gd name="T5" fmla="*/ 28 h 28"/>
                <a:gd name="T6" fmla="*/ 9 w 9"/>
                <a:gd name="T7" fmla="*/ 27 h 28"/>
                <a:gd name="T8" fmla="*/ 3 w 9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8">
                  <a:moveTo>
                    <a:pt x="3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0"/>
                    <a:pt x="4" y="19"/>
                    <a:pt x="6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7" y="18"/>
                    <a:pt x="5" y="9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598" y="3324"/>
              <a:ext cx="11" cy="96"/>
            </a:xfrm>
            <a:custGeom>
              <a:avLst/>
              <a:gdLst>
                <a:gd name="T0" fmla="*/ 4 w 7"/>
                <a:gd name="T1" fmla="*/ 0 h 27"/>
                <a:gd name="T2" fmla="*/ 0 w 7"/>
                <a:gd name="T3" fmla="*/ 1 h 27"/>
                <a:gd name="T4" fmla="*/ 4 w 7"/>
                <a:gd name="T5" fmla="*/ 27 h 27"/>
                <a:gd name="T6" fmla="*/ 7 w 7"/>
                <a:gd name="T7" fmla="*/ 27 h 27"/>
                <a:gd name="T8" fmla="*/ 4 w 7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27">
                  <a:moveTo>
                    <a:pt x="4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0"/>
                    <a:pt x="2" y="19"/>
                    <a:pt x="4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18"/>
                    <a:pt x="5" y="9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595" y="2937"/>
              <a:ext cx="10" cy="97"/>
            </a:xfrm>
            <a:custGeom>
              <a:avLst/>
              <a:gdLst>
                <a:gd name="T0" fmla="*/ 2 w 6"/>
                <a:gd name="T1" fmla="*/ 0 h 27"/>
                <a:gd name="T2" fmla="*/ 0 w 6"/>
                <a:gd name="T3" fmla="*/ 27 h 27"/>
                <a:gd name="T4" fmla="*/ 4 w 6"/>
                <a:gd name="T5" fmla="*/ 27 h 27"/>
                <a:gd name="T6" fmla="*/ 6 w 6"/>
                <a:gd name="T7" fmla="*/ 0 h 27"/>
                <a:gd name="T8" fmla="*/ 2 w 6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7">
                  <a:moveTo>
                    <a:pt x="2" y="0"/>
                  </a:moveTo>
                  <a:cubicBezTo>
                    <a:pt x="1" y="9"/>
                    <a:pt x="1" y="18"/>
                    <a:pt x="0" y="27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4" y="18"/>
                    <a:pt x="5" y="9"/>
                    <a:pt x="6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772" y="1891"/>
              <a:ext cx="32" cy="83"/>
            </a:xfrm>
            <a:custGeom>
              <a:avLst/>
              <a:gdLst>
                <a:gd name="T0" fmla="*/ 17 w 20"/>
                <a:gd name="T1" fmla="*/ 0 h 23"/>
                <a:gd name="T2" fmla="*/ 0 w 20"/>
                <a:gd name="T3" fmla="*/ 20 h 23"/>
                <a:gd name="T4" fmla="*/ 3 w 20"/>
                <a:gd name="T5" fmla="*/ 23 h 23"/>
                <a:gd name="T6" fmla="*/ 20 w 20"/>
                <a:gd name="T7" fmla="*/ 2 h 23"/>
                <a:gd name="T8" fmla="*/ 17 w 20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3">
                  <a:moveTo>
                    <a:pt x="17" y="0"/>
                  </a:moveTo>
                  <a:cubicBezTo>
                    <a:pt x="11" y="6"/>
                    <a:pt x="6" y="13"/>
                    <a:pt x="0" y="20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8" y="16"/>
                    <a:pt x="14" y="9"/>
                    <a:pt x="20" y="2"/>
                  </a:cubicBezTo>
                  <a:cubicBezTo>
                    <a:pt x="17" y="0"/>
                    <a:pt x="17" y="0"/>
                    <a:pt x="1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724" y="2042"/>
              <a:ext cx="28" cy="86"/>
            </a:xfrm>
            <a:custGeom>
              <a:avLst/>
              <a:gdLst>
                <a:gd name="T0" fmla="*/ 15 w 18"/>
                <a:gd name="T1" fmla="*/ 0 h 24"/>
                <a:gd name="T2" fmla="*/ 0 w 18"/>
                <a:gd name="T3" fmla="*/ 22 h 24"/>
                <a:gd name="T4" fmla="*/ 3 w 18"/>
                <a:gd name="T5" fmla="*/ 24 h 24"/>
                <a:gd name="T6" fmla="*/ 18 w 18"/>
                <a:gd name="T7" fmla="*/ 2 h 24"/>
                <a:gd name="T8" fmla="*/ 15 w 18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4">
                  <a:moveTo>
                    <a:pt x="15" y="0"/>
                  </a:moveTo>
                  <a:cubicBezTo>
                    <a:pt x="10" y="7"/>
                    <a:pt x="4" y="14"/>
                    <a:pt x="0" y="22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8" y="17"/>
                    <a:pt x="13" y="9"/>
                    <a:pt x="18" y="2"/>
                  </a:cubicBez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8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647" y="2375"/>
              <a:ext cx="22" cy="96"/>
            </a:xfrm>
            <a:custGeom>
              <a:avLst/>
              <a:gdLst>
                <a:gd name="T0" fmla="*/ 10 w 14"/>
                <a:gd name="T1" fmla="*/ 0 h 27"/>
                <a:gd name="T2" fmla="*/ 0 w 14"/>
                <a:gd name="T3" fmla="*/ 25 h 27"/>
                <a:gd name="T4" fmla="*/ 4 w 14"/>
                <a:gd name="T5" fmla="*/ 27 h 27"/>
                <a:gd name="T6" fmla="*/ 14 w 14"/>
                <a:gd name="T7" fmla="*/ 2 h 27"/>
                <a:gd name="T8" fmla="*/ 10 w 14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7">
                  <a:moveTo>
                    <a:pt x="10" y="0"/>
                  </a:moveTo>
                  <a:cubicBezTo>
                    <a:pt x="7" y="8"/>
                    <a:pt x="3" y="17"/>
                    <a:pt x="0" y="25"/>
                  </a:cubicBezTo>
                  <a:cubicBezTo>
                    <a:pt x="4" y="27"/>
                    <a:pt x="4" y="27"/>
                    <a:pt x="4" y="27"/>
                  </a:cubicBezTo>
                  <a:cubicBezTo>
                    <a:pt x="7" y="18"/>
                    <a:pt x="10" y="10"/>
                    <a:pt x="14" y="2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8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633" y="3700"/>
              <a:ext cx="20" cy="96"/>
            </a:xfrm>
            <a:custGeom>
              <a:avLst/>
              <a:gdLst>
                <a:gd name="T0" fmla="*/ 4 w 13"/>
                <a:gd name="T1" fmla="*/ 0 h 27"/>
                <a:gd name="T2" fmla="*/ 0 w 13"/>
                <a:gd name="T3" fmla="*/ 2 h 27"/>
                <a:gd name="T4" fmla="*/ 9 w 13"/>
                <a:gd name="T5" fmla="*/ 27 h 27"/>
                <a:gd name="T6" fmla="*/ 13 w 13"/>
                <a:gd name="T7" fmla="*/ 26 h 27"/>
                <a:gd name="T8" fmla="*/ 4 w 13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7">
                  <a:moveTo>
                    <a:pt x="4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3" y="10"/>
                    <a:pt x="6" y="19"/>
                    <a:pt x="9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0" y="17"/>
                    <a:pt x="7" y="9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8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1681" y="2203"/>
              <a:ext cx="26" cy="93"/>
            </a:xfrm>
            <a:custGeom>
              <a:avLst/>
              <a:gdLst>
                <a:gd name="T0" fmla="*/ 13 w 16"/>
                <a:gd name="T1" fmla="*/ 0 h 26"/>
                <a:gd name="T2" fmla="*/ 0 w 16"/>
                <a:gd name="T3" fmla="*/ 24 h 26"/>
                <a:gd name="T4" fmla="*/ 3 w 16"/>
                <a:gd name="T5" fmla="*/ 26 h 26"/>
                <a:gd name="T6" fmla="*/ 16 w 16"/>
                <a:gd name="T7" fmla="*/ 2 h 26"/>
                <a:gd name="T8" fmla="*/ 13 w 16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13" y="0"/>
                  </a:moveTo>
                  <a:cubicBezTo>
                    <a:pt x="8" y="8"/>
                    <a:pt x="4" y="16"/>
                    <a:pt x="0" y="24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7" y="18"/>
                    <a:pt x="11" y="10"/>
                    <a:pt x="16" y="2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8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18"/>
            </p:custDataLst>
          </p:nvPr>
        </p:nvSpPr>
        <p:spPr>
          <a:xfrm>
            <a:off x="4182621" y="1824430"/>
            <a:ext cx="554804" cy="554804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endParaRPr lang="zh-CN" altLang="en-US" sz="14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19"/>
            </p:custDataLst>
          </p:nvPr>
        </p:nvSpPr>
        <p:spPr>
          <a:xfrm>
            <a:off x="4579978" y="3010322"/>
            <a:ext cx="554804" cy="554804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endParaRPr lang="zh-CN" altLang="en-US" sz="14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20"/>
            </p:custDataLst>
          </p:nvPr>
        </p:nvSpPr>
        <p:spPr>
          <a:xfrm>
            <a:off x="4616326" y="4140335"/>
            <a:ext cx="554804" cy="554804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</a:t>
            </a:r>
            <a:endParaRPr lang="zh-CN" altLang="en-US" sz="14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1637143" y="2694431"/>
            <a:ext cx="2176764" cy="211972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21"/>
            </p:custDataLst>
          </p:nvPr>
        </p:nvSpPr>
        <p:spPr>
          <a:xfrm>
            <a:off x="4182468" y="5238537"/>
            <a:ext cx="554804" cy="554804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endParaRPr lang="zh-CN" altLang="en-US" sz="14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061390" y="5379319"/>
            <a:ext cx="38131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Applied transformation functions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271258" y="4218539"/>
            <a:ext cx="39700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Removed invalid/duplicate records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271258" y="3024104"/>
            <a:ext cx="32423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Defined accurate data types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061708" y="1844274"/>
            <a:ext cx="2976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Created PostgreSQL table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dir="u" isContent="1"/>
      </p:transition>
    </mc:Choice>
    <mc:Fallback>
      <p:transition spd="slow" advTm="3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189" y="821403"/>
            <a:ext cx="5041402" cy="5041402"/>
          </a:xfrm>
          <a:prstGeom prst="rect">
            <a:avLst/>
          </a:prstGeom>
        </p:spPr>
      </p:pic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6430991" y="-733416"/>
            <a:ext cx="8372791" cy="815339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929443" y="2982742"/>
            <a:ext cx="4915388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Basic queries: COUNT, DISTINCT, WHERE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Filters on streams &amp; album type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Simple aggregations: SUM, AVG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First-level descriptive insights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733728" y="4919126"/>
            <a:ext cx="1201730" cy="313041"/>
            <a:chOff x="5495135" y="872654"/>
            <a:chExt cx="1201730" cy="313041"/>
          </a:xfrm>
        </p:grpSpPr>
        <p:sp>
          <p:nvSpPr>
  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3428683" y="269454"/>
            <a:ext cx="250634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SQL Exploration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2" name="组合 9"/>
          <p:cNvGrpSpPr/>
          <p:nvPr/>
        </p:nvGrpSpPr>
        <p:grpSpPr>
          <a:xfrm>
            <a:off x="4080990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>
        <p14:vortex dir="r"/>
      </p:transition>
    </mc:Choice>
    <mc:Fallback>
      <p:transition spd="slow" advTm="3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1381760" y="1628335"/>
            <a:ext cx="3698240" cy="360133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 flipV="1">
            <a:off x="2143760" y="2341880"/>
            <a:ext cx="2174240" cy="2174240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2623820" y="3198167"/>
            <a:ext cx="12141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Spotify</a:t>
            </a:r>
            <a:endParaRPr lang="en-US" altLang="zh-CN" sz="24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1"/>
            </p:custDataLst>
          </p:nvPr>
        </p:nvSpPr>
        <p:spPr>
          <a:xfrm>
            <a:off x="6275391" y="1993444"/>
            <a:ext cx="419925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Aggregates with GROUP BY, HAVING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2"/>
            </p:custDataLst>
          </p:nvPr>
        </p:nvSpPr>
        <p:spPr bwMode="auto">
          <a:xfrm>
            <a:off x="5415280" y="1802451"/>
            <a:ext cx="761638" cy="74168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3"/>
            </p:custDataLst>
          </p:nvPr>
        </p:nvSpPr>
        <p:spPr>
          <a:xfrm>
            <a:off x="7179631" y="3067226"/>
            <a:ext cx="40093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Conditional logic: CASE, COALESCE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4"/>
            </p:custDataLst>
          </p:nvPr>
        </p:nvSpPr>
        <p:spPr bwMode="auto">
          <a:xfrm>
            <a:off x="6319520" y="2953068"/>
            <a:ext cx="761638" cy="74168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5"/>
            </p:custDataLst>
          </p:nvPr>
        </p:nvSpPr>
        <p:spPr>
          <a:xfrm>
            <a:off x="7179631" y="4331508"/>
            <a:ext cx="354711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Subqueries &amp; CTEs for insights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6"/>
            </p:custDataLst>
          </p:nvPr>
        </p:nvSpPr>
        <p:spPr bwMode="auto">
          <a:xfrm>
            <a:off x="6319520" y="4205285"/>
            <a:ext cx="761638" cy="74168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7"/>
            </p:custDataLst>
          </p:nvPr>
        </p:nvSpPr>
        <p:spPr>
          <a:xfrm>
            <a:off x="6275391" y="5595791"/>
            <a:ext cx="34461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Window functions for ranking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8"/>
            </p:custDataLst>
          </p:nvPr>
        </p:nvSpPr>
        <p:spPr bwMode="auto">
          <a:xfrm>
            <a:off x="5415280" y="5461313"/>
            <a:ext cx="761638" cy="74168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651058" y="269454"/>
            <a:ext cx="28898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Advanced Analysis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6000" advTm="3000">
        <p15:prstTrans prst="curtains"/>
      </p:transition>
    </mc:Choice>
    <mc:Fallback>
      <p:transition spd="slow" advTm="3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24" y="1065878"/>
            <a:ext cx="5041402" cy="5041402"/>
          </a:xfrm>
          <a:prstGeom prst="rect">
            <a:avLst/>
          </a:prstGeom>
        </p:spPr>
      </p:pic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129213" y="269454"/>
            <a:ext cx="19335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Key Insights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6375093" y="1852466"/>
            <a:ext cx="3776980" cy="37846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✅ Songs with 1B+ streams identified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✅ Top artists with max tracks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✅ Albums with high danceability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✅ Engagement trends per album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✅ Energy ranking of tracks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✅ Spotify vs YouTube comparison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✅ Liveness above average detected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✅ Impact of official videos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GraphicFramePr/>
          <p:nvPr/>
        </p:nvGraphicFramePr>
        <p:xfrm>
          <a:off x="1212202" y="1452312"/>
          <a:ext cx="4294817" cy="45838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dir="u" isContent="1"/>
      </p:transition>
    </mc:Choice>
    <mc:Fallback>
      <p:transition spd="slow" advTm="3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-1483360" y="-1377072"/>
            <a:ext cx="4622799" cy="450166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8138161" y="2842968"/>
            <a:ext cx="5537200" cy="539210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2965450" y="1783820"/>
            <a:ext cx="35979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0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Extend insights with BI tools</a:t>
            </a:r>
            <a:endParaRPr lang="en-US" altLang="en-US" sz="20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6009485" y="3428969"/>
            <a:ext cx="1201730" cy="313041"/>
            <a:chOff x="5495135" y="872654"/>
            <a:chExt cx="1201730" cy="313041"/>
          </a:xfrm>
        </p:grpSpPr>
        <p:sp>
          <p:nvSpPr>
            <p:cNvPr id="2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725671" y="269454"/>
            <a:ext cx="27406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Visualization Idea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3836988" y="2831570"/>
            <a:ext cx="3894455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📊</a:t>
            </a: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 Power BI Dashboards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📈</a:t>
            </a: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 Tableau Visuals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🎤</a:t>
            </a: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 Artist/Industry Presentations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l"/>
            <a:r>
              <a:rPr lang="zh-CN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🎬</a:t>
            </a: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 YouTube vs Spotify comparison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crush"/>
      </p:transition>
    </mc:Choice>
    <mc:Fallback>
      <p:transition spd="slow" advTm="3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859973" y="269454"/>
            <a:ext cx="247205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Sample Queries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1"/>
            </p:custDataLst>
          </p:nvPr>
        </p:nvSpPr>
        <p:spPr>
          <a:xfrm>
            <a:off x="1038860" y="1524000"/>
            <a:ext cx="2943860" cy="4359910"/>
          </a:xfrm>
          <a:prstGeom prst="rect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095500" y="4780280"/>
            <a:ext cx="671830" cy="708660"/>
          </a:xfrm>
          <a:prstGeom prst="ellipse">
            <a:avLst/>
          </a:prstGeom>
          <a:solidFill>
            <a:srgbClr val="0B364C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3"/>
            </p:custDataLst>
          </p:nvPr>
        </p:nvSpPr>
        <p:spPr>
          <a:xfrm>
            <a:off x="1674232" y="1903748"/>
            <a:ext cx="1673116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err="1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Basic Queries</a:t>
            </a:r>
            <a:endParaRPr lang="en-US" altLang="zh-CN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4"/>
            </p:custDataLst>
          </p:nvPr>
        </p:nvSpPr>
        <p:spPr>
          <a:xfrm>
            <a:off x="1030605" y="2542540"/>
            <a:ext cx="2952115" cy="20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en-US" sz="16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Tracks with &gt;1B streams</a:t>
            </a:r>
            <a:endParaRPr lang="en-US" altLang="en-US" sz="16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Licensed tracks &amp; total comments</a:t>
            </a:r>
            <a:endParaRPr lang="en-US" altLang="en-US" sz="16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Count of tracks per artist</a:t>
            </a:r>
            <a:endParaRPr lang="en-US" altLang="en-US" sz="16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Albums with their tracks</a:t>
            </a:r>
            <a:endParaRPr lang="en-US" altLang="en-US" sz="16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562600" y="4553892"/>
            <a:ext cx="1066800" cy="1066800"/>
          </a:xfrm>
          <a:prstGeom prst="ellipse">
            <a:avLst/>
          </a:prstGeom>
          <a:solidFill>
            <a:srgbClr val="0B364C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6"/>
            </p:custDataLst>
          </p:nvPr>
        </p:nvSpPr>
        <p:spPr>
          <a:xfrm>
            <a:off x="7973060" y="1524000"/>
            <a:ext cx="2943860" cy="4359910"/>
          </a:xfrm>
          <a:prstGeom prst="rect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9107805" y="4840605"/>
            <a:ext cx="674370" cy="648335"/>
          </a:xfrm>
          <a:prstGeom prst="ellipse">
            <a:avLst/>
          </a:prstGeom>
          <a:solidFill>
            <a:srgbClr val="0B364C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8"/>
            </p:custDataLst>
          </p:nvPr>
        </p:nvSpPr>
        <p:spPr>
          <a:xfrm>
            <a:off x="8115300" y="1903730"/>
            <a:ext cx="2511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dirty="0" err="1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Advanced</a:t>
            </a:r>
            <a:r>
              <a:rPr lang="en-US" altLang="zh-CN" dirty="0" err="1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 Queries</a:t>
            </a:r>
            <a:endParaRPr lang="en-US" altLang="zh-CN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9"/>
            </p:custDataLst>
          </p:nvPr>
        </p:nvSpPr>
        <p:spPr>
          <a:xfrm>
            <a:off x="9294495" y="5005705"/>
            <a:ext cx="300990" cy="2838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59" y="4172"/>
                </a:moveTo>
                <a:lnTo>
                  <a:pt x="15113" y="2508"/>
                </a:lnTo>
                <a:lnTo>
                  <a:pt x="19082" y="6426"/>
                </a:lnTo>
                <a:lnTo>
                  <a:pt x="17392" y="8127"/>
                </a:lnTo>
                <a:cubicBezTo>
                  <a:pt x="17392" y="8127"/>
                  <a:pt x="13459" y="4172"/>
                  <a:pt x="13459" y="4172"/>
                </a:cubicBezTo>
                <a:close/>
                <a:moveTo>
                  <a:pt x="6758" y="18819"/>
                </a:moveTo>
                <a:lnTo>
                  <a:pt x="2825" y="14865"/>
                </a:lnTo>
                <a:lnTo>
                  <a:pt x="12206" y="5432"/>
                </a:lnTo>
                <a:lnTo>
                  <a:pt x="16138" y="9387"/>
                </a:lnTo>
                <a:cubicBezTo>
                  <a:pt x="16138" y="9387"/>
                  <a:pt x="6758" y="18819"/>
                  <a:pt x="6758" y="18819"/>
                </a:cubicBezTo>
                <a:close/>
                <a:moveTo>
                  <a:pt x="1772" y="19818"/>
                </a:moveTo>
                <a:lnTo>
                  <a:pt x="1772" y="16326"/>
                </a:lnTo>
                <a:lnTo>
                  <a:pt x="5245" y="19818"/>
                </a:lnTo>
                <a:cubicBezTo>
                  <a:pt x="5245" y="19818"/>
                  <a:pt x="1772" y="19818"/>
                  <a:pt x="1772" y="19818"/>
                </a:cubicBezTo>
                <a:close/>
                <a:moveTo>
                  <a:pt x="15102" y="0"/>
                </a:moveTo>
                <a:lnTo>
                  <a:pt x="0" y="15185"/>
                </a:lnTo>
                <a:lnTo>
                  <a:pt x="0" y="21600"/>
                </a:lnTo>
                <a:lnTo>
                  <a:pt x="6498" y="21600"/>
                </a:lnTo>
                <a:lnTo>
                  <a:pt x="21600" y="6415"/>
                </a:lnTo>
                <a:cubicBezTo>
                  <a:pt x="21600" y="6415"/>
                  <a:pt x="15102" y="0"/>
                  <a:pt x="15102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10"/>
            </p:custDataLst>
          </p:nvPr>
        </p:nvSpPr>
        <p:spPr>
          <a:xfrm>
            <a:off x="2289810" y="4979670"/>
            <a:ext cx="294005" cy="309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00" y="15300"/>
                </a:moveTo>
                <a:lnTo>
                  <a:pt x="13500" y="15300"/>
                </a:lnTo>
                <a:lnTo>
                  <a:pt x="13500" y="10350"/>
                </a:lnTo>
                <a:cubicBezTo>
                  <a:pt x="13500" y="8445"/>
                  <a:pt x="14831" y="6300"/>
                  <a:pt x="16650" y="6300"/>
                </a:cubicBezTo>
                <a:cubicBezTo>
                  <a:pt x="18469" y="6300"/>
                  <a:pt x="19800" y="8445"/>
                  <a:pt x="19800" y="10350"/>
                </a:cubicBezTo>
                <a:cubicBezTo>
                  <a:pt x="19800" y="10350"/>
                  <a:pt x="19800" y="15300"/>
                  <a:pt x="19800" y="15300"/>
                </a:cubicBezTo>
                <a:close/>
                <a:moveTo>
                  <a:pt x="11700" y="10350"/>
                </a:moveTo>
                <a:lnTo>
                  <a:pt x="11700" y="15300"/>
                </a:lnTo>
                <a:lnTo>
                  <a:pt x="1800" y="15300"/>
                </a:lnTo>
                <a:lnTo>
                  <a:pt x="1800" y="10800"/>
                </a:lnTo>
                <a:cubicBezTo>
                  <a:pt x="1800" y="8251"/>
                  <a:pt x="4042" y="6300"/>
                  <a:pt x="6750" y="6300"/>
                </a:cubicBezTo>
                <a:lnTo>
                  <a:pt x="7200" y="6300"/>
                </a:lnTo>
                <a:lnTo>
                  <a:pt x="7200" y="9450"/>
                </a:lnTo>
                <a:cubicBezTo>
                  <a:pt x="6659" y="9762"/>
                  <a:pt x="6300" y="10135"/>
                  <a:pt x="6300" y="10800"/>
                </a:cubicBezTo>
                <a:cubicBezTo>
                  <a:pt x="6300" y="11794"/>
                  <a:pt x="7055" y="12600"/>
                  <a:pt x="8058" y="12600"/>
                </a:cubicBezTo>
                <a:cubicBezTo>
                  <a:pt x="9061" y="12600"/>
                  <a:pt x="9900" y="11794"/>
                  <a:pt x="9900" y="10800"/>
                </a:cubicBezTo>
                <a:cubicBezTo>
                  <a:pt x="9900" y="10136"/>
                  <a:pt x="9540" y="9762"/>
                  <a:pt x="9000" y="9450"/>
                </a:cubicBezTo>
                <a:lnTo>
                  <a:pt x="9000" y="6300"/>
                </a:lnTo>
                <a:lnTo>
                  <a:pt x="13050" y="6300"/>
                </a:lnTo>
                <a:cubicBezTo>
                  <a:pt x="12147" y="7401"/>
                  <a:pt x="11700" y="8887"/>
                  <a:pt x="11700" y="10350"/>
                </a:cubicBezTo>
                <a:close/>
                <a:moveTo>
                  <a:pt x="16650" y="4500"/>
                </a:moveTo>
                <a:cubicBezTo>
                  <a:pt x="14686" y="4500"/>
                  <a:pt x="9000" y="4500"/>
                  <a:pt x="9000" y="4500"/>
                </a:cubicBezTo>
                <a:lnTo>
                  <a:pt x="9000" y="0"/>
                </a:lnTo>
                <a:lnTo>
                  <a:pt x="4950" y="0"/>
                </a:lnTo>
                <a:lnTo>
                  <a:pt x="4950" y="1800"/>
                </a:lnTo>
                <a:lnTo>
                  <a:pt x="7200" y="1800"/>
                </a:lnTo>
                <a:lnTo>
                  <a:pt x="7200" y="4500"/>
                </a:lnTo>
                <a:lnTo>
                  <a:pt x="6750" y="4500"/>
                </a:lnTo>
                <a:cubicBezTo>
                  <a:pt x="3040" y="4500"/>
                  <a:pt x="0" y="7258"/>
                  <a:pt x="0" y="10800"/>
                </a:cubicBezTo>
                <a:lnTo>
                  <a:pt x="0" y="17100"/>
                </a:lnTo>
                <a:lnTo>
                  <a:pt x="9900" y="17100"/>
                </a:lnTo>
                <a:lnTo>
                  <a:pt x="9900" y="21600"/>
                </a:lnTo>
                <a:lnTo>
                  <a:pt x="11690" y="21600"/>
                </a:lnTo>
                <a:lnTo>
                  <a:pt x="11690" y="17100"/>
                </a:lnTo>
                <a:lnTo>
                  <a:pt x="21600" y="17100"/>
                </a:lnTo>
                <a:lnTo>
                  <a:pt x="21600" y="10350"/>
                </a:lnTo>
                <a:cubicBezTo>
                  <a:pt x="21600" y="7455"/>
                  <a:pt x="19548" y="4500"/>
                  <a:pt x="16650" y="450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11"/>
            </p:custDataLst>
          </p:nvPr>
        </p:nvSpPr>
        <p:spPr>
          <a:xfrm>
            <a:off x="5882123" y="4912302"/>
            <a:ext cx="427755" cy="3499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200"/>
                </a:moveTo>
                <a:lnTo>
                  <a:pt x="1964" y="19200"/>
                </a:lnTo>
                <a:lnTo>
                  <a:pt x="1964" y="10800"/>
                </a:lnTo>
                <a:lnTo>
                  <a:pt x="4909" y="10800"/>
                </a:lnTo>
                <a:cubicBezTo>
                  <a:pt x="5739" y="13930"/>
                  <a:pt x="7966" y="16200"/>
                  <a:pt x="10800" y="16200"/>
                </a:cubicBezTo>
                <a:cubicBezTo>
                  <a:pt x="13634" y="16200"/>
                  <a:pt x="15861" y="13930"/>
                  <a:pt x="16691" y="10800"/>
                </a:cubicBezTo>
                <a:lnTo>
                  <a:pt x="19636" y="10800"/>
                </a:lnTo>
                <a:cubicBezTo>
                  <a:pt x="19636" y="10800"/>
                  <a:pt x="19636" y="19200"/>
                  <a:pt x="19636" y="19200"/>
                </a:cubicBezTo>
                <a:close/>
                <a:moveTo>
                  <a:pt x="4418" y="2400"/>
                </a:moveTo>
                <a:lnTo>
                  <a:pt x="17182" y="2400"/>
                </a:lnTo>
                <a:lnTo>
                  <a:pt x="19145" y="8400"/>
                </a:lnTo>
                <a:lnTo>
                  <a:pt x="15218" y="8400"/>
                </a:lnTo>
                <a:cubicBezTo>
                  <a:pt x="15218" y="11382"/>
                  <a:pt x="13240" y="13800"/>
                  <a:pt x="10800" y="13800"/>
                </a:cubicBezTo>
                <a:cubicBezTo>
                  <a:pt x="8360" y="13800"/>
                  <a:pt x="6382" y="11382"/>
                  <a:pt x="6382" y="8400"/>
                </a:cubicBezTo>
                <a:lnTo>
                  <a:pt x="2455" y="8400"/>
                </a:lnTo>
                <a:cubicBezTo>
                  <a:pt x="2455" y="8400"/>
                  <a:pt x="4418" y="2400"/>
                  <a:pt x="4418" y="2400"/>
                </a:cubicBezTo>
                <a:close/>
                <a:moveTo>
                  <a:pt x="18655" y="0"/>
                </a:moveTo>
                <a:lnTo>
                  <a:pt x="2945" y="0"/>
                </a:lnTo>
                <a:lnTo>
                  <a:pt x="0" y="840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8400"/>
                </a:lnTo>
                <a:cubicBezTo>
                  <a:pt x="21600" y="8400"/>
                  <a:pt x="18655" y="0"/>
                  <a:pt x="18655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12"/>
            </p:custDataLst>
          </p:nvPr>
        </p:nvSpPr>
        <p:spPr>
          <a:xfrm>
            <a:off x="7972425" y="2669540"/>
            <a:ext cx="2944495" cy="16910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71450" indent="-1714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Avg. danceability per album</a:t>
            </a:r>
            <a:endParaRPr lang="en-US" altLang="en-US" sz="16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Top 5 high-energy tracks</a:t>
            </a:r>
            <a:endParaRPr lang="en-US" altLang="en-US" sz="16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Liveness &gt; average</a:t>
            </a:r>
            <a:endParaRPr lang="en-US" altLang="en-US" sz="16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171450" indent="-1714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Energy range per album</a:t>
            </a:r>
            <a:endParaRPr lang="en-US" altLang="en-US" sz="16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Picture 4" descr="Spotify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03495" y="3510915"/>
            <a:ext cx="1985645" cy="10426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dir="u" isContent="1"/>
      </p:transition>
    </mc:Choice>
    <mc:Fallback>
      <p:transition spd="slow" advTm="3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080318" y="269454"/>
            <a:ext cx="203136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Skills Gained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1212851" y="2642975"/>
            <a:ext cx="4635500" cy="203009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SQL &amp; PostgreSQL expertise</a:t>
            </a:r>
            <a:endParaRPr kumimoji="0" lang="en-US" altLang="en-US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Data cleaning with queries</a:t>
            </a:r>
            <a:endParaRPr kumimoji="0" lang="en-US" altLang="en-US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Subqueries, Window Functions</a:t>
            </a:r>
            <a:endParaRPr kumimoji="0" lang="en-US" altLang="en-US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en-US" altLang="en-US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en-US" altLang="en-US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t>Business-focused analytics generation</a:t>
            </a:r>
            <a:endParaRPr kumimoji="0" lang="en-US" altLang="en-US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pic>
        <p:nvPicPr>
          <p:cNvPr id="9" name="Picture 8" descr="Spotify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74105" y="2025650"/>
            <a:ext cx="4897755" cy="32651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dir="u" isContent="1"/>
      </p:transition>
    </mc:Choice>
    <mc:Fallback>
      <p:transition spd="slow" advTm="3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198745" y="269454"/>
            <a:ext cx="179451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Conclusion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999179" y="1936679"/>
            <a:ext cx="7542027" cy="2349796"/>
          </a:xfrm>
          <a:prstGeom prst="rect">
            <a:avLst/>
          </a:prstGeom>
          <a:blipFill>
            <a:blip r:embed="rId1"/>
            <a:stretch>
              <a:fillRect t="-30000" b="-40000"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8541206" y="1936679"/>
            <a:ext cx="3650794" cy="2349796"/>
          </a:xfrm>
          <a:prstGeom prst="rect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706485" y="2788920"/>
            <a:ext cx="31191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0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SQL → Actionable Music Analytics</a:t>
            </a:r>
            <a:endParaRPr lang="en-US" altLang="en-US" sz="20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3817309" y="4714743"/>
            <a:ext cx="4452620" cy="16300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0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Artist, album, track performance</a:t>
            </a:r>
            <a:endParaRPr lang="en-US" altLang="en-US" sz="20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en-US" sz="20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0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Industry-relevant analytics</a:t>
            </a:r>
            <a:endParaRPr lang="en-US" altLang="en-US" sz="20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en-US" sz="20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0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Extendable to BI dashboards</a:t>
            </a:r>
            <a:endParaRPr lang="en-US" altLang="en-US" sz="20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10596465" y="5288066"/>
            <a:ext cx="596356" cy="596356"/>
          </a:xfrm>
          <a:prstGeom prst="rect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Picture 1" descr="Spotify"/>
          <p:cNvPicPr>
            <a:picLocks noChangeAspect="1"/>
          </p:cNvPicPr>
          <p:nvPr/>
        </p:nvPicPr>
        <p:blipFill>
          <a:blip r:embed="rId2"/>
          <a:srcRect b="7476"/>
          <a:stretch>
            <a:fillRect/>
          </a:stretch>
        </p:blipFill>
        <p:spPr>
          <a:xfrm>
            <a:off x="999490" y="1936750"/>
            <a:ext cx="3705225" cy="24676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dir="u" isContent="1"/>
      </p:transition>
    </mc:Choice>
    <mc:Fallback>
      <p:transition spd="slow" advTm="3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-1483360" y="-1377072"/>
            <a:ext cx="4622799" cy="450166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8138161" y="2842968"/>
            <a:ext cx="5537200" cy="539210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5037935" y="4344639"/>
            <a:ext cx="1201730" cy="313041"/>
            <a:chOff x="5495135" y="872654"/>
            <a:chExt cx="1201730" cy="313041"/>
          </a:xfrm>
        </p:grpSpPr>
        <p:sp>
          <p:nvSpPr>
            <p:cNvPr id="2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2275205" y="3328035"/>
            <a:ext cx="48361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Every great presentation is complete with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a great audience — and thats you!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2693670" y="2110105"/>
            <a:ext cx="46113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dirty="0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Thank You!</a:t>
            </a:r>
            <a:endParaRPr lang="en-US" altLang="zh-CN" sz="6000" dirty="0">
              <a:ln w="15875"/>
              <a:gradFill>
                <a:gsLst>
                  <a:gs pos="0">
                    <a:schemeClr val="accent1">
                      <a:hueMod val="80000"/>
                    </a:schemeClr>
                  </a:gs>
                  <a:gs pos="100000">
                    <a:schemeClr val="accent1">
                      <a:alpha val="100000"/>
                    </a:schemeClr>
                  </a:gs>
                </a:gsLst>
                <a:lin ang="2700000" scaled="0"/>
              </a:gra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3" name="Picture 12" descr="Spotify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85635" y="1548765"/>
            <a:ext cx="2847975" cy="1600200"/>
          </a:xfrm>
          <a:prstGeom prst="rect">
            <a:avLst/>
          </a:prstGeom>
        </p:spPr>
      </p:pic>
      <p:sp>
        <p:nvSpPr>
          <p:cNvPr id="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7919804" y="1548891"/>
            <a:ext cx="1573360" cy="1532129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654" y="-287"/>
            <a:ext cx="5041402" cy="50414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3000">
        <p15:prstTrans prst="crush"/>
      </p:transition>
    </mc:Choice>
    <mc:Fallback>
      <p:transition spd="slow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724" y="947133"/>
            <a:ext cx="5041402" cy="5041402"/>
          </a:xfrm>
          <a:prstGeom prst="rect">
            <a:avLst/>
          </a:prstGeom>
        </p:spPr>
      </p:pic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6430991" y="-733416"/>
            <a:ext cx="8372791" cy="815339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706558" y="2453152"/>
            <a:ext cx="4915388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Why analyze music data?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Growing demand for streaming insights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Role of data in artist/album success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Importance for labels &amp; platforms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1" name="Flying impression design ——飞印象设计是一家专业的广告设计制作工作室，专注于平面、OFFICE、摄影等业务，工作室成立于2016年，拥有高水平的设计团队，已经立足于市场，今后将输出更多精致作品。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0803" y="-1551388"/>
            <a:ext cx="609600" cy="609600"/>
          </a:xfrm>
          <a:prstGeom prst="rect">
            <a:avLst/>
          </a:prstGeom>
        </p:spPr>
      </p:pic>
      <p:sp>
        <p:nvSpPr>
          <p:cNvPr id="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3887153" y="269454"/>
            <a:ext cx="199199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Introduction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6" name="组合 9"/>
          <p:cNvGrpSpPr/>
          <p:nvPr/>
        </p:nvGrpSpPr>
        <p:grpSpPr>
          <a:xfrm>
            <a:off x="4282285" y="821854"/>
            <a:ext cx="1201730" cy="313041"/>
            <a:chOff x="5495135" y="872654"/>
            <a:chExt cx="1201730" cy="313041"/>
          </a:xfrm>
        </p:grpSpPr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000">
        <p14:vortex dir="r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1381760" y="1628335"/>
            <a:ext cx="3698240" cy="360133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 flipV="1">
            <a:off x="2143760" y="2341880"/>
            <a:ext cx="2174240" cy="2174240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2623820" y="3198167"/>
            <a:ext cx="12141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0B364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Spotify</a:t>
            </a:r>
            <a:endParaRPr lang="en-US" altLang="zh-CN" sz="2400" dirty="0">
              <a:solidFill>
                <a:srgbClr val="0B364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1"/>
            </p:custDataLst>
          </p:nvPr>
        </p:nvSpPr>
        <p:spPr>
          <a:xfrm>
            <a:off x="6275391" y="1993444"/>
            <a:ext cx="353758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SQL analysis of Spotify dataset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2"/>
            </p:custDataLst>
          </p:nvPr>
        </p:nvSpPr>
        <p:spPr bwMode="auto">
          <a:xfrm>
            <a:off x="5415280" y="1802451"/>
            <a:ext cx="761638" cy="74168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3"/>
            </p:custDataLst>
          </p:nvPr>
        </p:nvSpPr>
        <p:spPr>
          <a:xfrm>
            <a:off x="7179631" y="3067226"/>
            <a:ext cx="35509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Covers tracks, albums &amp; artists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4"/>
            </p:custDataLst>
          </p:nvPr>
        </p:nvSpPr>
        <p:spPr bwMode="auto">
          <a:xfrm>
            <a:off x="6319520" y="2953068"/>
            <a:ext cx="761638" cy="74168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5"/>
            </p:custDataLst>
          </p:nvPr>
        </p:nvSpPr>
        <p:spPr>
          <a:xfrm>
            <a:off x="7179631" y="4331508"/>
            <a:ext cx="44684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Includes audience engagement metrics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6"/>
            </p:custDataLst>
          </p:nvPr>
        </p:nvSpPr>
        <p:spPr bwMode="auto">
          <a:xfrm>
            <a:off x="6319520" y="4205285"/>
            <a:ext cx="761638" cy="74168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7"/>
            </p:custDataLst>
          </p:nvPr>
        </p:nvSpPr>
        <p:spPr>
          <a:xfrm>
            <a:off x="6275391" y="5595791"/>
            <a:ext cx="41941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Solves real-world business questions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8"/>
            </p:custDataLst>
          </p:nvPr>
        </p:nvSpPr>
        <p:spPr bwMode="auto">
          <a:xfrm>
            <a:off x="5415280" y="5461313"/>
            <a:ext cx="761638" cy="74168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772026" y="269454"/>
            <a:ext cx="26479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Project Overview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6000" advTm="3000">
        <p15:prstTrans prst="curtains"/>
      </p:transition>
    </mc:Choice>
    <mc:Fallback>
      <p:transition spd="slow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1"/>
            </p:custDataLst>
          </p:nvPr>
        </p:nvSpPr>
        <p:spPr>
          <a:xfrm flipV="1">
            <a:off x="6435057" y="4429987"/>
            <a:ext cx="1097486" cy="1097486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2"/>
            </p:custDataLst>
          </p:nvPr>
        </p:nvSpPr>
        <p:spPr>
          <a:xfrm>
            <a:off x="7646035" y="4458335"/>
            <a:ext cx="27832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Spotify vs YouTube performance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3"/>
            </p:custDataLst>
          </p:nvPr>
        </p:nvSpPr>
        <p:spPr>
          <a:xfrm flipV="1">
            <a:off x="1151857" y="4429987"/>
            <a:ext cx="1097486" cy="1097486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4"/>
            </p:custDataLst>
          </p:nvPr>
        </p:nvSpPr>
        <p:spPr>
          <a:xfrm>
            <a:off x="2362835" y="4458335"/>
            <a:ext cx="24790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Which tracks crossed 1B+ streams?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5"/>
            </p:custDataLst>
          </p:nvPr>
        </p:nvSpPr>
        <p:spPr>
          <a:xfrm flipV="1">
            <a:off x="6435057" y="2175856"/>
            <a:ext cx="1097486" cy="1097486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6"/>
            </p:custDataLst>
          </p:nvPr>
        </p:nvSpPr>
        <p:spPr>
          <a:xfrm>
            <a:off x="7646035" y="2204085"/>
            <a:ext cx="284543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How do official videos impact views?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7"/>
            </p:custDataLst>
          </p:nvPr>
        </p:nvSpPr>
        <p:spPr>
          <a:xfrm flipV="1">
            <a:off x="1151857" y="2175856"/>
            <a:ext cx="1097486" cy="1097486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8"/>
            </p:custDataLst>
          </p:nvPr>
        </p:nvSpPr>
        <p:spPr>
          <a:xfrm>
            <a:off x="2362835" y="2204085"/>
            <a:ext cx="28536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6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Which artists/albums dominate streams?</a:t>
            </a:r>
            <a:endParaRPr lang="en-US" altLang="en-US" sz="16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9"/>
            </p:custDataLst>
          </p:nvPr>
        </p:nvSpPr>
        <p:spPr>
          <a:xfrm>
            <a:off x="6792382" y="4777237"/>
            <a:ext cx="382837" cy="4029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9440"/>
                </a:moveTo>
                <a:cubicBezTo>
                  <a:pt x="7783" y="19440"/>
                  <a:pt x="4899" y="17955"/>
                  <a:pt x="3411" y="15660"/>
                </a:cubicBezTo>
                <a:lnTo>
                  <a:pt x="7958" y="15660"/>
                </a:lnTo>
                <a:lnTo>
                  <a:pt x="7958" y="13500"/>
                </a:lnTo>
                <a:lnTo>
                  <a:pt x="0" y="13500"/>
                </a:lnTo>
                <a:lnTo>
                  <a:pt x="0" y="21060"/>
                </a:lnTo>
                <a:lnTo>
                  <a:pt x="2274" y="21060"/>
                </a:lnTo>
                <a:lnTo>
                  <a:pt x="2274" y="17820"/>
                </a:lnTo>
                <a:cubicBezTo>
                  <a:pt x="4229" y="20241"/>
                  <a:pt x="7370" y="21600"/>
                  <a:pt x="10800" y="21600"/>
                </a:cubicBezTo>
                <a:cubicBezTo>
                  <a:pt x="16692" y="21600"/>
                  <a:pt x="21600" y="16997"/>
                  <a:pt x="21600" y="11340"/>
                </a:cubicBezTo>
                <a:lnTo>
                  <a:pt x="19326" y="11340"/>
                </a:lnTo>
                <a:cubicBezTo>
                  <a:pt x="19326" y="15806"/>
                  <a:pt x="15451" y="19440"/>
                  <a:pt x="10800" y="19440"/>
                </a:cubicBezTo>
                <a:close/>
                <a:moveTo>
                  <a:pt x="19326" y="540"/>
                </a:moveTo>
                <a:lnTo>
                  <a:pt x="19326" y="3986"/>
                </a:lnTo>
                <a:cubicBezTo>
                  <a:pt x="17371" y="1565"/>
                  <a:pt x="14230" y="0"/>
                  <a:pt x="10800" y="0"/>
                </a:cubicBezTo>
                <a:cubicBezTo>
                  <a:pt x="4909" y="0"/>
                  <a:pt x="0" y="4603"/>
                  <a:pt x="0" y="10260"/>
                </a:cubicBezTo>
                <a:lnTo>
                  <a:pt x="2274" y="10260"/>
                </a:lnTo>
                <a:cubicBezTo>
                  <a:pt x="2274" y="5793"/>
                  <a:pt x="6149" y="2160"/>
                  <a:pt x="10800" y="2160"/>
                </a:cubicBezTo>
                <a:cubicBezTo>
                  <a:pt x="13817" y="2160"/>
                  <a:pt x="16701" y="3645"/>
                  <a:pt x="18189" y="5940"/>
                </a:cubicBezTo>
                <a:lnTo>
                  <a:pt x="13642" y="5940"/>
                </a:lnTo>
                <a:lnTo>
                  <a:pt x="13642" y="8100"/>
                </a:lnTo>
                <a:lnTo>
                  <a:pt x="21600" y="8100"/>
                </a:lnTo>
                <a:lnTo>
                  <a:pt x="21600" y="540"/>
                </a:lnTo>
                <a:cubicBezTo>
                  <a:pt x="21600" y="540"/>
                  <a:pt x="19326" y="540"/>
                  <a:pt x="19326" y="540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lIns="35719" tIns="35719" rIns="35719" bIns="35719" anchor="ctr"/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10"/>
            </p:custDataLst>
          </p:nvPr>
        </p:nvSpPr>
        <p:spPr>
          <a:xfrm>
            <a:off x="1463680" y="4762004"/>
            <a:ext cx="473841" cy="4334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42" h="20926" extrusionOk="0">
                <a:moveTo>
                  <a:pt x="21034" y="6777"/>
                </a:moveTo>
                <a:cubicBezTo>
                  <a:pt x="20950" y="4984"/>
                  <a:pt x="20255" y="3250"/>
                  <a:pt x="19127" y="2020"/>
                </a:cubicBezTo>
                <a:cubicBezTo>
                  <a:pt x="16793" y="-528"/>
                  <a:pt x="12972" y="-674"/>
                  <a:pt x="10636" y="1630"/>
                </a:cubicBezTo>
                <a:lnTo>
                  <a:pt x="10625" y="1618"/>
                </a:lnTo>
                <a:lnTo>
                  <a:pt x="1225" y="11875"/>
                </a:lnTo>
                <a:cubicBezTo>
                  <a:pt x="-478" y="13733"/>
                  <a:pt x="-394" y="16964"/>
                  <a:pt x="1409" y="18931"/>
                </a:cubicBezTo>
                <a:cubicBezTo>
                  <a:pt x="2250" y="19849"/>
                  <a:pt x="3371" y="20365"/>
                  <a:pt x="4565" y="20386"/>
                </a:cubicBezTo>
                <a:lnTo>
                  <a:pt x="4638" y="20386"/>
                </a:lnTo>
                <a:cubicBezTo>
                  <a:pt x="5713" y="20386"/>
                  <a:pt x="6719" y="19977"/>
                  <a:pt x="7512" y="19229"/>
                </a:cubicBezTo>
                <a:lnTo>
                  <a:pt x="7523" y="19241"/>
                </a:lnTo>
                <a:lnTo>
                  <a:pt x="16726" y="9200"/>
                </a:lnTo>
                <a:cubicBezTo>
                  <a:pt x="17847" y="7976"/>
                  <a:pt x="17847" y="5985"/>
                  <a:pt x="16726" y="4761"/>
                </a:cubicBezTo>
                <a:cubicBezTo>
                  <a:pt x="16183" y="4169"/>
                  <a:pt x="15460" y="3842"/>
                  <a:pt x="14692" y="3842"/>
                </a:cubicBezTo>
                <a:cubicBezTo>
                  <a:pt x="13924" y="3842"/>
                  <a:pt x="13202" y="4169"/>
                  <a:pt x="12658" y="4761"/>
                </a:cubicBezTo>
                <a:lnTo>
                  <a:pt x="4710" y="13433"/>
                </a:lnTo>
                <a:lnTo>
                  <a:pt x="5989" y="14829"/>
                </a:lnTo>
                <a:lnTo>
                  <a:pt x="13937" y="6157"/>
                </a:lnTo>
                <a:cubicBezTo>
                  <a:pt x="14340" y="5717"/>
                  <a:pt x="15044" y="5717"/>
                  <a:pt x="15447" y="6157"/>
                </a:cubicBezTo>
                <a:cubicBezTo>
                  <a:pt x="15863" y="6611"/>
                  <a:pt x="15863" y="7350"/>
                  <a:pt x="15447" y="7804"/>
                </a:cubicBezTo>
                <a:lnTo>
                  <a:pt x="6470" y="17598"/>
                </a:lnTo>
                <a:cubicBezTo>
                  <a:pt x="5978" y="18135"/>
                  <a:pt x="5312" y="18425"/>
                  <a:pt x="4593" y="18412"/>
                </a:cubicBezTo>
                <a:cubicBezTo>
                  <a:pt x="3872" y="18400"/>
                  <a:pt x="3195" y="18088"/>
                  <a:pt x="2688" y="17535"/>
                </a:cubicBezTo>
                <a:cubicBezTo>
                  <a:pt x="1598" y="16346"/>
                  <a:pt x="1512" y="14353"/>
                  <a:pt x="2504" y="13270"/>
                </a:cubicBezTo>
                <a:lnTo>
                  <a:pt x="11706" y="3229"/>
                </a:lnTo>
                <a:cubicBezTo>
                  <a:pt x="13297" y="1494"/>
                  <a:pt x="16167" y="1581"/>
                  <a:pt x="17848" y="3416"/>
                </a:cubicBezTo>
                <a:cubicBezTo>
                  <a:pt x="18664" y="4305"/>
                  <a:pt x="19166" y="5567"/>
                  <a:pt x="19227" y="6877"/>
                </a:cubicBezTo>
                <a:cubicBezTo>
                  <a:pt x="19289" y="8205"/>
                  <a:pt x="18899" y="9399"/>
                  <a:pt x="18130" y="10238"/>
                </a:cubicBezTo>
                <a:lnTo>
                  <a:pt x="9614" y="19530"/>
                </a:lnTo>
                <a:lnTo>
                  <a:pt x="10893" y="20926"/>
                </a:lnTo>
                <a:lnTo>
                  <a:pt x="19409" y="11634"/>
                </a:lnTo>
                <a:cubicBezTo>
                  <a:pt x="20545" y="10394"/>
                  <a:pt x="21122" y="8670"/>
                  <a:pt x="21034" y="6777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lIns="35719" tIns="35719" rIns="35719" bIns="35719" anchor="ctr"/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11"/>
            </p:custDataLst>
          </p:nvPr>
        </p:nvSpPr>
        <p:spPr>
          <a:xfrm>
            <a:off x="6802457" y="2462644"/>
            <a:ext cx="362686" cy="5239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00" y="16616"/>
                </a:moveTo>
                <a:lnTo>
                  <a:pt x="3600" y="14539"/>
                </a:lnTo>
                <a:lnTo>
                  <a:pt x="3600" y="10800"/>
                </a:lnTo>
                <a:cubicBezTo>
                  <a:pt x="3600" y="8106"/>
                  <a:pt x="6716" y="5877"/>
                  <a:pt x="10587" y="5798"/>
                </a:cubicBezTo>
                <a:lnTo>
                  <a:pt x="11013" y="5798"/>
                </a:lnTo>
                <a:cubicBezTo>
                  <a:pt x="14884" y="5877"/>
                  <a:pt x="18000" y="8106"/>
                  <a:pt x="18000" y="10800"/>
                </a:cubicBezTo>
                <a:lnTo>
                  <a:pt x="18000" y="14539"/>
                </a:lnTo>
                <a:lnTo>
                  <a:pt x="18600" y="16616"/>
                </a:lnTo>
                <a:cubicBezTo>
                  <a:pt x="18600" y="16616"/>
                  <a:pt x="3000" y="16616"/>
                  <a:pt x="3000" y="16616"/>
                </a:cubicBezTo>
                <a:close/>
                <a:moveTo>
                  <a:pt x="10800" y="19938"/>
                </a:moveTo>
                <a:cubicBezTo>
                  <a:pt x="9441" y="19938"/>
                  <a:pt x="7800" y="19224"/>
                  <a:pt x="7800" y="18277"/>
                </a:cubicBezTo>
                <a:lnTo>
                  <a:pt x="13800" y="18277"/>
                </a:lnTo>
                <a:cubicBezTo>
                  <a:pt x="13800" y="19224"/>
                  <a:pt x="12159" y="19938"/>
                  <a:pt x="10800" y="19938"/>
                </a:cubicBezTo>
                <a:close/>
                <a:moveTo>
                  <a:pt x="10800" y="1659"/>
                </a:moveTo>
                <a:cubicBezTo>
                  <a:pt x="11792" y="1659"/>
                  <a:pt x="12600" y="2217"/>
                  <a:pt x="12600" y="2903"/>
                </a:cubicBezTo>
                <a:cubicBezTo>
                  <a:pt x="12600" y="3555"/>
                  <a:pt x="11867" y="4086"/>
                  <a:pt x="10942" y="4137"/>
                </a:cubicBezTo>
                <a:lnTo>
                  <a:pt x="10800" y="4132"/>
                </a:lnTo>
                <a:lnTo>
                  <a:pt x="10658" y="4137"/>
                </a:lnTo>
                <a:cubicBezTo>
                  <a:pt x="9733" y="4086"/>
                  <a:pt x="9000" y="3555"/>
                  <a:pt x="9000" y="2903"/>
                </a:cubicBezTo>
                <a:cubicBezTo>
                  <a:pt x="9000" y="2217"/>
                  <a:pt x="9808" y="1659"/>
                  <a:pt x="10800" y="1659"/>
                </a:cubicBezTo>
                <a:close/>
                <a:moveTo>
                  <a:pt x="20400" y="14123"/>
                </a:moveTo>
                <a:lnTo>
                  <a:pt x="20400" y="10800"/>
                </a:lnTo>
                <a:cubicBezTo>
                  <a:pt x="20400" y="7972"/>
                  <a:pt x="17835" y="5530"/>
                  <a:pt x="14229" y="4575"/>
                </a:cubicBezTo>
                <a:cubicBezTo>
                  <a:pt x="14713" y="4102"/>
                  <a:pt x="15000" y="3526"/>
                  <a:pt x="15000" y="2903"/>
                </a:cubicBezTo>
                <a:cubicBezTo>
                  <a:pt x="15000" y="1300"/>
                  <a:pt x="13120" y="0"/>
                  <a:pt x="10800" y="0"/>
                </a:cubicBezTo>
                <a:cubicBezTo>
                  <a:pt x="8480" y="0"/>
                  <a:pt x="6600" y="1300"/>
                  <a:pt x="6600" y="2903"/>
                </a:cubicBezTo>
                <a:cubicBezTo>
                  <a:pt x="6600" y="3526"/>
                  <a:pt x="6887" y="4102"/>
                  <a:pt x="7371" y="4575"/>
                </a:cubicBezTo>
                <a:cubicBezTo>
                  <a:pt x="3765" y="5530"/>
                  <a:pt x="1200" y="7972"/>
                  <a:pt x="1200" y="10800"/>
                </a:cubicBezTo>
                <a:lnTo>
                  <a:pt x="1200" y="14123"/>
                </a:lnTo>
                <a:lnTo>
                  <a:pt x="0" y="18277"/>
                </a:lnTo>
                <a:lnTo>
                  <a:pt x="5400" y="18277"/>
                </a:lnTo>
                <a:cubicBezTo>
                  <a:pt x="5400" y="20205"/>
                  <a:pt x="8251" y="21600"/>
                  <a:pt x="10800" y="21600"/>
                </a:cubicBezTo>
                <a:cubicBezTo>
                  <a:pt x="13349" y="21600"/>
                  <a:pt x="16200" y="20205"/>
                  <a:pt x="16200" y="18277"/>
                </a:cubicBezTo>
                <a:lnTo>
                  <a:pt x="21600" y="18277"/>
                </a:lnTo>
                <a:cubicBezTo>
                  <a:pt x="21600" y="18277"/>
                  <a:pt x="20400" y="14123"/>
                  <a:pt x="20400" y="14123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lIns="35719" tIns="35719" rIns="35719" bIns="35719" anchor="ctr"/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12"/>
            </p:custDataLst>
          </p:nvPr>
        </p:nvSpPr>
        <p:spPr>
          <a:xfrm>
            <a:off x="1423548" y="2492865"/>
            <a:ext cx="554104" cy="4634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44" y="5166"/>
                </a:moveTo>
                <a:lnTo>
                  <a:pt x="17280" y="11739"/>
                </a:lnTo>
                <a:lnTo>
                  <a:pt x="9425" y="11739"/>
                </a:lnTo>
                <a:lnTo>
                  <a:pt x="6676" y="5166"/>
                </a:lnTo>
                <a:cubicBezTo>
                  <a:pt x="6676" y="5166"/>
                  <a:pt x="19244" y="5166"/>
                  <a:pt x="19244" y="5166"/>
                </a:cubicBezTo>
                <a:close/>
                <a:moveTo>
                  <a:pt x="18458" y="13617"/>
                </a:moveTo>
                <a:lnTo>
                  <a:pt x="21600" y="3288"/>
                </a:lnTo>
                <a:lnTo>
                  <a:pt x="6284" y="3288"/>
                </a:lnTo>
                <a:lnTo>
                  <a:pt x="5053" y="0"/>
                </a:lnTo>
                <a:lnTo>
                  <a:pt x="0" y="0"/>
                </a:lnTo>
                <a:lnTo>
                  <a:pt x="0" y="1879"/>
                </a:lnTo>
                <a:lnTo>
                  <a:pt x="3927" y="1879"/>
                </a:lnTo>
                <a:lnTo>
                  <a:pt x="8247" y="13617"/>
                </a:lnTo>
                <a:cubicBezTo>
                  <a:pt x="8247" y="13617"/>
                  <a:pt x="18458" y="13617"/>
                  <a:pt x="18458" y="13617"/>
                </a:cubicBezTo>
                <a:close/>
                <a:moveTo>
                  <a:pt x="16882" y="19725"/>
                </a:moveTo>
                <a:cubicBezTo>
                  <a:pt x="16341" y="19725"/>
                  <a:pt x="15901" y="19200"/>
                  <a:pt x="15901" y="18553"/>
                </a:cubicBezTo>
                <a:cubicBezTo>
                  <a:pt x="15901" y="17907"/>
                  <a:pt x="16341" y="17382"/>
                  <a:pt x="16882" y="17382"/>
                </a:cubicBezTo>
                <a:cubicBezTo>
                  <a:pt x="17424" y="17382"/>
                  <a:pt x="17864" y="17907"/>
                  <a:pt x="17864" y="18553"/>
                </a:cubicBezTo>
                <a:cubicBezTo>
                  <a:pt x="17864" y="19200"/>
                  <a:pt x="17424" y="19725"/>
                  <a:pt x="16882" y="19725"/>
                </a:cubicBezTo>
                <a:close/>
                <a:moveTo>
                  <a:pt x="16882" y="15507"/>
                </a:moveTo>
                <a:cubicBezTo>
                  <a:pt x="15473" y="15507"/>
                  <a:pt x="14330" y="16871"/>
                  <a:pt x="14330" y="18553"/>
                </a:cubicBezTo>
                <a:cubicBezTo>
                  <a:pt x="14330" y="20236"/>
                  <a:pt x="15473" y="21600"/>
                  <a:pt x="16882" y="21600"/>
                </a:cubicBezTo>
                <a:cubicBezTo>
                  <a:pt x="18292" y="21600"/>
                  <a:pt x="19435" y="20236"/>
                  <a:pt x="19435" y="18553"/>
                </a:cubicBezTo>
                <a:cubicBezTo>
                  <a:pt x="19435" y="16871"/>
                  <a:pt x="18292" y="15507"/>
                  <a:pt x="16882" y="15507"/>
                </a:cubicBezTo>
                <a:close/>
                <a:moveTo>
                  <a:pt x="10206" y="19725"/>
                </a:moveTo>
                <a:cubicBezTo>
                  <a:pt x="9664" y="19725"/>
                  <a:pt x="9224" y="19200"/>
                  <a:pt x="9224" y="18553"/>
                </a:cubicBezTo>
                <a:cubicBezTo>
                  <a:pt x="9224" y="17907"/>
                  <a:pt x="9664" y="17382"/>
                  <a:pt x="10206" y="17382"/>
                </a:cubicBezTo>
                <a:cubicBezTo>
                  <a:pt x="10747" y="17382"/>
                  <a:pt x="11188" y="17907"/>
                  <a:pt x="11188" y="18553"/>
                </a:cubicBezTo>
                <a:cubicBezTo>
                  <a:pt x="11188" y="19200"/>
                  <a:pt x="10747" y="19725"/>
                  <a:pt x="10206" y="19725"/>
                </a:cubicBezTo>
                <a:close/>
                <a:moveTo>
                  <a:pt x="10206" y="15507"/>
                </a:moveTo>
                <a:cubicBezTo>
                  <a:pt x="8796" y="15507"/>
                  <a:pt x="7653" y="16871"/>
                  <a:pt x="7653" y="18553"/>
                </a:cubicBezTo>
                <a:cubicBezTo>
                  <a:pt x="7653" y="20236"/>
                  <a:pt x="8796" y="21600"/>
                  <a:pt x="10206" y="21600"/>
                </a:cubicBezTo>
                <a:cubicBezTo>
                  <a:pt x="11616" y="21600"/>
                  <a:pt x="12759" y="20236"/>
                  <a:pt x="12759" y="18553"/>
                </a:cubicBezTo>
                <a:cubicBezTo>
                  <a:pt x="12759" y="16871"/>
                  <a:pt x="11616" y="15507"/>
                  <a:pt x="10206" y="15507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lIns="35719" tIns="35719" rIns="35719" bIns="35719" anchor="ctr"/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964113" y="269454"/>
            <a:ext cx="22637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Key Questions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dir="u" isContent="1"/>
      </p:transition>
    </mc:Choice>
    <mc:Fallback>
      <p:transition spd="slow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Spotify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52695" y="3088640"/>
            <a:ext cx="2082800" cy="1170305"/>
          </a:xfrm>
          <a:prstGeom prst="rect">
            <a:avLst/>
          </a:prstGeom>
        </p:spPr>
      </p:pic>
      <p:sp>
        <p:nvSpPr>
          <p:cNvPr id="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2"/>
            </p:custDataLst>
          </p:nvPr>
        </p:nvSpPr>
        <p:spPr>
          <a:xfrm rot="2700000">
            <a:off x="3685818" y="2486346"/>
            <a:ext cx="4820362" cy="2373330"/>
          </a:xfrm>
          <a:prstGeom prst="ellipse">
            <a:avLst/>
          </a:prstGeom>
          <a:noFill/>
          <a:ln w="19050"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3"/>
            </p:custDataLst>
          </p:nvPr>
        </p:nvSpPr>
        <p:spPr bwMode="auto">
          <a:xfrm>
            <a:off x="5495133" y="3087891"/>
            <a:ext cx="1201732" cy="117024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" name="组合 1"/>
          <p:cNvGrpSpPr/>
          <p:nvPr>
            <p:custDataLst>
              <p:tags r:id="rId4"/>
            </p:custDataLst>
          </p:nvPr>
        </p:nvGrpSpPr>
        <p:grpSpPr>
          <a:xfrm>
            <a:off x="3749673" y="3216407"/>
            <a:ext cx="4692652" cy="545543"/>
            <a:chOff x="3749673" y="3109326"/>
            <a:chExt cx="4692652" cy="545543"/>
          </a:xfrm>
        </p:grpSpPr>
        <p:sp>
          <p:nvSpPr>
  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5"/>
              </p:custDataLst>
            </p:nvPr>
          </p:nvSpPr>
          <p:spPr bwMode="auto">
            <a:xfrm>
              <a:off x="7958501" y="3183723"/>
              <a:ext cx="483824" cy="471146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6"/>
              </p:custDataLst>
            </p:nvPr>
          </p:nvSpPr>
          <p:spPr bwMode="auto">
            <a:xfrm>
              <a:off x="3749673" y="3109326"/>
              <a:ext cx="483824" cy="471146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7"/>
            </p:custDataLst>
          </p:nvPr>
        </p:nvSpPr>
        <p:spPr>
          <a:xfrm>
            <a:off x="201295" y="3837305"/>
            <a:ext cx="43986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Stored in PostgreSQL table: spotify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Fields: artist, track, album, streams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8"/>
            </p:custDataLst>
          </p:nvPr>
        </p:nvSpPr>
        <p:spPr>
          <a:xfrm>
            <a:off x="7070136" y="2091450"/>
            <a:ext cx="520319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Audio features: energy, danceability, tempo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indent="0" algn="l">
              <a:buFont typeface="Arial" panose="020B0604020202020204" pitchFamily="34" charset="0"/>
              <a:buNone/>
            </a:pP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Audience metrics: views, likes, comments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036503" y="269454"/>
            <a:ext cx="211899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Dataset Used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dir="u" isContent="1"/>
      </p:transition>
    </mc:Choice>
    <mc:Fallback>
      <p:transition spd="slow" advTm="3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637723" y="269454"/>
            <a:ext cx="291655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Schema Highlights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4245690" y="1956320"/>
            <a:ext cx="3700619" cy="3696780"/>
          </a:xfrm>
          <a:custGeom>
            <a:avLst/>
            <a:gdLst>
              <a:gd name="T0" fmla="*/ 870 w 935"/>
              <a:gd name="T1" fmla="*/ 608 h 935"/>
              <a:gd name="T2" fmla="*/ 870 w 935"/>
              <a:gd name="T3" fmla="*/ 608 h 935"/>
              <a:gd name="T4" fmla="*/ 806 w 935"/>
              <a:gd name="T5" fmla="*/ 468 h 935"/>
              <a:gd name="T6" fmla="*/ 870 w 935"/>
              <a:gd name="T7" fmla="*/ 327 h 935"/>
              <a:gd name="T8" fmla="*/ 870 w 935"/>
              <a:gd name="T9" fmla="*/ 327 h 935"/>
              <a:gd name="T10" fmla="*/ 935 w 935"/>
              <a:gd name="T11" fmla="*/ 186 h 935"/>
              <a:gd name="T12" fmla="*/ 750 w 935"/>
              <a:gd name="T13" fmla="*/ 0 h 935"/>
              <a:gd name="T14" fmla="*/ 608 w 935"/>
              <a:gd name="T15" fmla="*/ 65 h 935"/>
              <a:gd name="T16" fmla="*/ 608 w 935"/>
              <a:gd name="T17" fmla="*/ 65 h 935"/>
              <a:gd name="T18" fmla="*/ 468 w 935"/>
              <a:gd name="T19" fmla="*/ 129 h 935"/>
              <a:gd name="T20" fmla="*/ 328 w 935"/>
              <a:gd name="T21" fmla="*/ 65 h 935"/>
              <a:gd name="T22" fmla="*/ 328 w 935"/>
              <a:gd name="T23" fmla="*/ 65 h 935"/>
              <a:gd name="T24" fmla="*/ 186 w 935"/>
              <a:gd name="T25" fmla="*/ 0 h 935"/>
              <a:gd name="T26" fmla="*/ 0 w 935"/>
              <a:gd name="T27" fmla="*/ 186 h 935"/>
              <a:gd name="T28" fmla="*/ 66 w 935"/>
              <a:gd name="T29" fmla="*/ 327 h 935"/>
              <a:gd name="T30" fmla="*/ 66 w 935"/>
              <a:gd name="T31" fmla="*/ 327 h 935"/>
              <a:gd name="T32" fmla="*/ 130 w 935"/>
              <a:gd name="T33" fmla="*/ 468 h 935"/>
              <a:gd name="T34" fmla="*/ 66 w 935"/>
              <a:gd name="T35" fmla="*/ 608 h 935"/>
              <a:gd name="T36" fmla="*/ 66 w 935"/>
              <a:gd name="T37" fmla="*/ 608 h 935"/>
              <a:gd name="T38" fmla="*/ 0 w 935"/>
              <a:gd name="T39" fmla="*/ 749 h 935"/>
              <a:gd name="T40" fmla="*/ 186 w 935"/>
              <a:gd name="T41" fmla="*/ 935 h 935"/>
              <a:gd name="T42" fmla="*/ 328 w 935"/>
              <a:gd name="T43" fmla="*/ 870 h 935"/>
              <a:gd name="T44" fmla="*/ 328 w 935"/>
              <a:gd name="T45" fmla="*/ 870 h 935"/>
              <a:gd name="T46" fmla="*/ 468 w 935"/>
              <a:gd name="T47" fmla="*/ 806 h 935"/>
              <a:gd name="T48" fmla="*/ 608 w 935"/>
              <a:gd name="T49" fmla="*/ 870 h 935"/>
              <a:gd name="T50" fmla="*/ 608 w 935"/>
              <a:gd name="T51" fmla="*/ 870 h 935"/>
              <a:gd name="T52" fmla="*/ 750 w 935"/>
              <a:gd name="T53" fmla="*/ 935 h 935"/>
              <a:gd name="T54" fmla="*/ 935 w 935"/>
              <a:gd name="T55" fmla="*/ 749 h 935"/>
              <a:gd name="T56" fmla="*/ 870 w 935"/>
              <a:gd name="T57" fmla="*/ 608 h 935"/>
              <a:gd name="T58" fmla="*/ 468 w 935"/>
              <a:gd name="T59" fmla="*/ 681 h 935"/>
              <a:gd name="T60" fmla="*/ 255 w 935"/>
              <a:gd name="T61" fmla="*/ 468 h 935"/>
              <a:gd name="T62" fmla="*/ 468 w 935"/>
              <a:gd name="T63" fmla="*/ 255 h 935"/>
              <a:gd name="T64" fmla="*/ 681 w 935"/>
              <a:gd name="T65" fmla="*/ 468 h 935"/>
              <a:gd name="T66" fmla="*/ 468 w 935"/>
              <a:gd name="T67" fmla="*/ 681 h 9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35" h="935">
                <a:moveTo>
                  <a:pt x="870" y="608"/>
                </a:moveTo>
                <a:cubicBezTo>
                  <a:pt x="870" y="608"/>
                  <a:pt x="870" y="608"/>
                  <a:pt x="870" y="608"/>
                </a:cubicBezTo>
                <a:cubicBezTo>
                  <a:pt x="831" y="574"/>
                  <a:pt x="806" y="524"/>
                  <a:pt x="806" y="468"/>
                </a:cubicBezTo>
                <a:cubicBezTo>
                  <a:pt x="806" y="412"/>
                  <a:pt x="831" y="362"/>
                  <a:pt x="870" y="327"/>
                </a:cubicBezTo>
                <a:cubicBezTo>
                  <a:pt x="870" y="327"/>
                  <a:pt x="870" y="327"/>
                  <a:pt x="870" y="327"/>
                </a:cubicBezTo>
                <a:cubicBezTo>
                  <a:pt x="910" y="293"/>
                  <a:pt x="935" y="243"/>
                  <a:pt x="935" y="186"/>
                </a:cubicBezTo>
                <a:cubicBezTo>
                  <a:pt x="935" y="83"/>
                  <a:pt x="852" y="0"/>
                  <a:pt x="750" y="0"/>
                </a:cubicBezTo>
                <a:cubicBezTo>
                  <a:pt x="693" y="0"/>
                  <a:pt x="642" y="25"/>
                  <a:pt x="608" y="65"/>
                </a:cubicBezTo>
                <a:cubicBezTo>
                  <a:pt x="608" y="65"/>
                  <a:pt x="608" y="65"/>
                  <a:pt x="608" y="65"/>
                </a:cubicBezTo>
                <a:cubicBezTo>
                  <a:pt x="574" y="105"/>
                  <a:pt x="524" y="129"/>
                  <a:pt x="468" y="129"/>
                </a:cubicBezTo>
                <a:cubicBezTo>
                  <a:pt x="412" y="129"/>
                  <a:pt x="362" y="105"/>
                  <a:pt x="328" y="65"/>
                </a:cubicBezTo>
                <a:cubicBezTo>
                  <a:pt x="328" y="65"/>
                  <a:pt x="328" y="65"/>
                  <a:pt x="328" y="65"/>
                </a:cubicBezTo>
                <a:cubicBezTo>
                  <a:pt x="294" y="25"/>
                  <a:pt x="243" y="0"/>
                  <a:pt x="186" y="0"/>
                </a:cubicBezTo>
                <a:cubicBezTo>
                  <a:pt x="83" y="0"/>
                  <a:pt x="0" y="83"/>
                  <a:pt x="0" y="186"/>
                </a:cubicBezTo>
                <a:cubicBezTo>
                  <a:pt x="0" y="243"/>
                  <a:pt x="26" y="293"/>
                  <a:pt x="66" y="327"/>
                </a:cubicBezTo>
                <a:cubicBezTo>
                  <a:pt x="66" y="327"/>
                  <a:pt x="66" y="327"/>
                  <a:pt x="66" y="327"/>
                </a:cubicBezTo>
                <a:cubicBezTo>
                  <a:pt x="105" y="362"/>
                  <a:pt x="130" y="412"/>
                  <a:pt x="130" y="468"/>
                </a:cubicBezTo>
                <a:cubicBezTo>
                  <a:pt x="130" y="524"/>
                  <a:pt x="105" y="574"/>
                  <a:pt x="66" y="608"/>
                </a:cubicBezTo>
                <a:cubicBezTo>
                  <a:pt x="66" y="608"/>
                  <a:pt x="66" y="608"/>
                  <a:pt x="66" y="608"/>
                </a:cubicBezTo>
                <a:cubicBezTo>
                  <a:pt x="26" y="642"/>
                  <a:pt x="0" y="693"/>
                  <a:pt x="0" y="749"/>
                </a:cubicBezTo>
                <a:cubicBezTo>
                  <a:pt x="0" y="852"/>
                  <a:pt x="83" y="935"/>
                  <a:pt x="186" y="935"/>
                </a:cubicBezTo>
                <a:cubicBezTo>
                  <a:pt x="243" y="935"/>
                  <a:pt x="294" y="910"/>
                  <a:pt x="328" y="870"/>
                </a:cubicBezTo>
                <a:cubicBezTo>
                  <a:pt x="328" y="870"/>
                  <a:pt x="328" y="870"/>
                  <a:pt x="328" y="870"/>
                </a:cubicBezTo>
                <a:cubicBezTo>
                  <a:pt x="362" y="831"/>
                  <a:pt x="412" y="806"/>
                  <a:pt x="468" y="806"/>
                </a:cubicBezTo>
                <a:cubicBezTo>
                  <a:pt x="524" y="806"/>
                  <a:pt x="574" y="831"/>
                  <a:pt x="608" y="870"/>
                </a:cubicBezTo>
                <a:cubicBezTo>
                  <a:pt x="608" y="870"/>
                  <a:pt x="608" y="870"/>
                  <a:pt x="608" y="870"/>
                </a:cubicBezTo>
                <a:cubicBezTo>
                  <a:pt x="642" y="910"/>
                  <a:pt x="693" y="935"/>
                  <a:pt x="750" y="935"/>
                </a:cubicBezTo>
                <a:cubicBezTo>
                  <a:pt x="852" y="935"/>
                  <a:pt x="935" y="852"/>
                  <a:pt x="935" y="749"/>
                </a:cubicBezTo>
                <a:cubicBezTo>
                  <a:pt x="935" y="693"/>
                  <a:pt x="910" y="642"/>
                  <a:pt x="870" y="608"/>
                </a:cubicBezTo>
                <a:close/>
                <a:moveTo>
                  <a:pt x="468" y="681"/>
                </a:moveTo>
                <a:cubicBezTo>
                  <a:pt x="350" y="681"/>
                  <a:pt x="255" y="585"/>
                  <a:pt x="255" y="468"/>
                </a:cubicBezTo>
                <a:cubicBezTo>
                  <a:pt x="255" y="350"/>
                  <a:pt x="350" y="255"/>
                  <a:pt x="468" y="255"/>
                </a:cubicBezTo>
                <a:cubicBezTo>
                  <a:pt x="585" y="255"/>
                  <a:pt x="681" y="350"/>
                  <a:pt x="681" y="468"/>
                </a:cubicBezTo>
                <a:cubicBezTo>
                  <a:pt x="681" y="585"/>
                  <a:pt x="585" y="681"/>
                  <a:pt x="468" y="681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675661" y="4393968"/>
            <a:ext cx="1072950" cy="1071030"/>
          </a:xfrm>
          <a:prstGeom prst="ellipse">
            <a:avLst/>
          </a:prstGeom>
          <a:solidFill>
            <a:srgbClr val="0B364C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675661" y="2167455"/>
            <a:ext cx="1072950" cy="1067191"/>
          </a:xfrm>
          <a:prstGeom prst="ellipse">
            <a:avLst/>
          </a:prstGeom>
          <a:solidFill>
            <a:srgbClr val="0B364C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447228" y="4393968"/>
            <a:ext cx="1069110" cy="1071030"/>
          </a:xfrm>
          <a:prstGeom prst="ellipse">
            <a:avLst/>
          </a:prstGeom>
          <a:solidFill>
            <a:srgbClr val="0B364C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447228" y="2167455"/>
            <a:ext cx="1069110" cy="1067191"/>
          </a:xfrm>
          <a:prstGeom prst="ellipse">
            <a:avLst/>
          </a:prstGeom>
          <a:solidFill>
            <a:srgbClr val="0B364C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6"/>
            </p:custDataLst>
          </p:nvPr>
        </p:nvSpPr>
        <p:spPr>
          <a:xfrm>
            <a:off x="7002924" y="2544141"/>
            <a:ext cx="418424" cy="3138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12" y="16819"/>
                </a:moveTo>
                <a:lnTo>
                  <a:pt x="14699" y="10799"/>
                </a:lnTo>
                <a:lnTo>
                  <a:pt x="19812" y="5094"/>
                </a:lnTo>
                <a:cubicBezTo>
                  <a:pt x="19812" y="5094"/>
                  <a:pt x="19812" y="16819"/>
                  <a:pt x="19812" y="16819"/>
                </a:cubicBezTo>
                <a:close/>
                <a:moveTo>
                  <a:pt x="2566" y="19183"/>
                </a:moveTo>
                <a:lnTo>
                  <a:pt x="8361" y="12256"/>
                </a:lnTo>
                <a:lnTo>
                  <a:pt x="10800" y="14690"/>
                </a:lnTo>
                <a:lnTo>
                  <a:pt x="13240" y="12256"/>
                </a:lnTo>
                <a:lnTo>
                  <a:pt x="19034" y="19183"/>
                </a:lnTo>
                <a:cubicBezTo>
                  <a:pt x="19034" y="19183"/>
                  <a:pt x="2566" y="19183"/>
                  <a:pt x="2566" y="19183"/>
                </a:cubicBezTo>
                <a:close/>
                <a:moveTo>
                  <a:pt x="1788" y="5094"/>
                </a:moveTo>
                <a:lnTo>
                  <a:pt x="6901" y="10799"/>
                </a:lnTo>
                <a:lnTo>
                  <a:pt x="1788" y="16819"/>
                </a:lnTo>
                <a:cubicBezTo>
                  <a:pt x="1788" y="16819"/>
                  <a:pt x="1788" y="5094"/>
                  <a:pt x="1788" y="5094"/>
                </a:cubicBezTo>
                <a:close/>
                <a:moveTo>
                  <a:pt x="19362" y="2417"/>
                </a:moveTo>
                <a:lnTo>
                  <a:pt x="10800" y="11744"/>
                </a:lnTo>
                <a:lnTo>
                  <a:pt x="2238" y="2417"/>
                </a:lnTo>
                <a:cubicBezTo>
                  <a:pt x="2238" y="2417"/>
                  <a:pt x="19362" y="2417"/>
                  <a:pt x="19362" y="2417"/>
                </a:cubicBezTo>
                <a:close/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ubicBezTo>
                  <a:pt x="21600" y="0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7"/>
            </p:custDataLst>
          </p:nvPr>
        </p:nvSpPr>
        <p:spPr>
          <a:xfrm>
            <a:off x="4829234" y="4728990"/>
            <a:ext cx="305100" cy="4009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63" y="15026"/>
                </a:moveTo>
                <a:lnTo>
                  <a:pt x="10491" y="18313"/>
                </a:lnTo>
                <a:lnTo>
                  <a:pt x="10491" y="12209"/>
                </a:lnTo>
                <a:cubicBezTo>
                  <a:pt x="10491" y="12209"/>
                  <a:pt x="16663" y="15026"/>
                  <a:pt x="16663" y="15026"/>
                </a:cubicBezTo>
                <a:close/>
                <a:moveTo>
                  <a:pt x="10491" y="3287"/>
                </a:moveTo>
                <a:lnTo>
                  <a:pt x="16663" y="6574"/>
                </a:lnTo>
                <a:lnTo>
                  <a:pt x="10491" y="9391"/>
                </a:lnTo>
                <a:cubicBezTo>
                  <a:pt x="10491" y="9391"/>
                  <a:pt x="10491" y="3287"/>
                  <a:pt x="10491" y="3287"/>
                </a:cubicBezTo>
                <a:close/>
                <a:moveTo>
                  <a:pt x="21600" y="6574"/>
                </a:moveTo>
                <a:lnTo>
                  <a:pt x="8023" y="0"/>
                </a:lnTo>
                <a:lnTo>
                  <a:pt x="8023" y="8922"/>
                </a:lnTo>
                <a:lnTo>
                  <a:pt x="1234" y="5635"/>
                </a:lnTo>
                <a:lnTo>
                  <a:pt x="0" y="7043"/>
                </a:lnTo>
                <a:lnTo>
                  <a:pt x="7406" y="10800"/>
                </a:lnTo>
                <a:lnTo>
                  <a:pt x="0" y="14556"/>
                </a:lnTo>
                <a:lnTo>
                  <a:pt x="1234" y="15965"/>
                </a:lnTo>
                <a:lnTo>
                  <a:pt x="8023" y="12678"/>
                </a:lnTo>
                <a:lnTo>
                  <a:pt x="8023" y="21600"/>
                </a:lnTo>
                <a:lnTo>
                  <a:pt x="21600" y="15026"/>
                </a:lnTo>
                <a:lnTo>
                  <a:pt x="12343" y="10800"/>
                </a:lnTo>
                <a:cubicBezTo>
                  <a:pt x="12343" y="10800"/>
                  <a:pt x="21600" y="6574"/>
                  <a:pt x="21600" y="6574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8"/>
            </p:custDataLst>
          </p:nvPr>
        </p:nvSpPr>
        <p:spPr>
          <a:xfrm>
            <a:off x="4768215" y="2517991"/>
            <a:ext cx="427138" cy="3661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10" y="11829"/>
                </a:moveTo>
                <a:cubicBezTo>
                  <a:pt x="16919" y="11829"/>
                  <a:pt x="17633" y="10996"/>
                  <a:pt x="17633" y="10286"/>
                </a:cubicBezTo>
                <a:cubicBezTo>
                  <a:pt x="17633" y="9576"/>
                  <a:pt x="16919" y="8743"/>
                  <a:pt x="16310" y="8743"/>
                </a:cubicBezTo>
                <a:cubicBezTo>
                  <a:pt x="15702" y="8743"/>
                  <a:pt x="14988" y="9576"/>
                  <a:pt x="14988" y="10286"/>
                </a:cubicBezTo>
                <a:cubicBezTo>
                  <a:pt x="14988" y="10996"/>
                  <a:pt x="15702" y="11829"/>
                  <a:pt x="16310" y="11829"/>
                </a:cubicBezTo>
                <a:close/>
                <a:moveTo>
                  <a:pt x="19837" y="19543"/>
                </a:moveTo>
                <a:lnTo>
                  <a:pt x="1763" y="19543"/>
                </a:lnTo>
                <a:lnTo>
                  <a:pt x="1763" y="6171"/>
                </a:lnTo>
                <a:lnTo>
                  <a:pt x="5290" y="6171"/>
                </a:lnTo>
                <a:lnTo>
                  <a:pt x="6612" y="2057"/>
                </a:lnTo>
                <a:lnTo>
                  <a:pt x="13224" y="2057"/>
                </a:lnTo>
                <a:lnTo>
                  <a:pt x="14547" y="6171"/>
                </a:lnTo>
                <a:lnTo>
                  <a:pt x="19837" y="6171"/>
                </a:lnTo>
                <a:cubicBezTo>
                  <a:pt x="19837" y="6171"/>
                  <a:pt x="19837" y="19543"/>
                  <a:pt x="19837" y="19543"/>
                </a:cubicBezTo>
                <a:close/>
                <a:moveTo>
                  <a:pt x="15869" y="4114"/>
                </a:moveTo>
                <a:lnTo>
                  <a:pt x="14547" y="0"/>
                </a:lnTo>
                <a:lnTo>
                  <a:pt x="5290" y="0"/>
                </a:lnTo>
                <a:lnTo>
                  <a:pt x="3967" y="4114"/>
                </a:lnTo>
                <a:lnTo>
                  <a:pt x="0" y="4114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4114"/>
                </a:lnTo>
                <a:cubicBezTo>
                  <a:pt x="21600" y="4114"/>
                  <a:pt x="15869" y="4114"/>
                  <a:pt x="15869" y="4114"/>
                </a:cubicBezTo>
                <a:close/>
                <a:moveTo>
                  <a:pt x="8816" y="15429"/>
                </a:moveTo>
                <a:cubicBezTo>
                  <a:pt x="7358" y="15429"/>
                  <a:pt x="6171" y="14044"/>
                  <a:pt x="6171" y="12343"/>
                </a:cubicBezTo>
                <a:cubicBezTo>
                  <a:pt x="6171" y="10641"/>
                  <a:pt x="7358" y="9257"/>
                  <a:pt x="8816" y="9257"/>
                </a:cubicBezTo>
                <a:cubicBezTo>
                  <a:pt x="10275" y="9257"/>
                  <a:pt x="11461" y="10641"/>
                  <a:pt x="11461" y="12343"/>
                </a:cubicBezTo>
                <a:cubicBezTo>
                  <a:pt x="11461" y="14044"/>
                  <a:pt x="10275" y="15429"/>
                  <a:pt x="8816" y="15429"/>
                </a:cubicBezTo>
                <a:close/>
                <a:moveTo>
                  <a:pt x="8816" y="7200"/>
                </a:moveTo>
                <a:cubicBezTo>
                  <a:pt x="6386" y="7200"/>
                  <a:pt x="4408" y="9507"/>
                  <a:pt x="4408" y="12343"/>
                </a:cubicBezTo>
                <a:cubicBezTo>
                  <a:pt x="4408" y="15179"/>
                  <a:pt x="6386" y="17486"/>
                  <a:pt x="8816" y="17486"/>
                </a:cubicBezTo>
                <a:cubicBezTo>
                  <a:pt x="11247" y="17486"/>
                  <a:pt x="13224" y="15179"/>
                  <a:pt x="13224" y="12343"/>
                </a:cubicBezTo>
                <a:cubicBezTo>
                  <a:pt x="13224" y="9507"/>
                  <a:pt x="11247" y="7200"/>
                  <a:pt x="8816" y="720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>
            <p:custDataLst>
              <p:tags r:id="rId9"/>
            </p:custDataLst>
          </p:nvPr>
        </p:nvSpPr>
        <p:spPr>
          <a:xfrm>
            <a:off x="7037793" y="4720273"/>
            <a:ext cx="348686" cy="4184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40" y="9000"/>
                </a:moveTo>
                <a:lnTo>
                  <a:pt x="14040" y="10800"/>
                </a:lnTo>
                <a:lnTo>
                  <a:pt x="19440" y="10800"/>
                </a:lnTo>
                <a:lnTo>
                  <a:pt x="19440" y="19800"/>
                </a:lnTo>
                <a:lnTo>
                  <a:pt x="2160" y="19800"/>
                </a:lnTo>
                <a:lnTo>
                  <a:pt x="2160" y="10800"/>
                </a:lnTo>
                <a:lnTo>
                  <a:pt x="7560" y="10800"/>
                </a:lnTo>
                <a:lnTo>
                  <a:pt x="7560" y="9000"/>
                </a:lnTo>
                <a:lnTo>
                  <a:pt x="0" y="9000"/>
                </a:lnTo>
                <a:lnTo>
                  <a:pt x="0" y="21597"/>
                </a:lnTo>
                <a:lnTo>
                  <a:pt x="21600" y="21600"/>
                </a:lnTo>
                <a:lnTo>
                  <a:pt x="21600" y="9000"/>
                </a:lnTo>
                <a:cubicBezTo>
                  <a:pt x="21600" y="9000"/>
                  <a:pt x="14040" y="9000"/>
                  <a:pt x="14040" y="9000"/>
                </a:cubicBezTo>
                <a:close/>
                <a:moveTo>
                  <a:pt x="9720" y="3600"/>
                </a:moveTo>
                <a:lnTo>
                  <a:pt x="9720" y="13950"/>
                </a:lnTo>
                <a:lnTo>
                  <a:pt x="11880" y="13950"/>
                </a:lnTo>
                <a:lnTo>
                  <a:pt x="11880" y="3600"/>
                </a:lnTo>
                <a:lnTo>
                  <a:pt x="16200" y="7200"/>
                </a:lnTo>
                <a:lnTo>
                  <a:pt x="17820" y="5850"/>
                </a:lnTo>
                <a:lnTo>
                  <a:pt x="10800" y="0"/>
                </a:lnTo>
                <a:lnTo>
                  <a:pt x="3780" y="5850"/>
                </a:lnTo>
                <a:lnTo>
                  <a:pt x="5400" y="7200"/>
                </a:lnTo>
                <a:cubicBezTo>
                  <a:pt x="5400" y="7200"/>
                  <a:pt x="9720" y="3600"/>
                  <a:pt x="9720" y="360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10"/>
            </p:custDataLst>
          </p:nvPr>
        </p:nvSpPr>
        <p:spPr>
          <a:xfrm>
            <a:off x="8075053" y="1956591"/>
            <a:ext cx="36537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Licensed &amp; Official Video status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11"/>
            </p:custDataLst>
          </p:nvPr>
        </p:nvSpPr>
        <p:spPr>
          <a:xfrm>
            <a:off x="8136013" y="4581716"/>
            <a:ext cx="377317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Streams, Views, Likes, Comments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12"/>
            </p:custDataLst>
          </p:nvPr>
        </p:nvSpPr>
        <p:spPr>
          <a:xfrm>
            <a:off x="1018250" y="1956591"/>
            <a:ext cx="30981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Artist, Track, Album details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13"/>
            </p:custDataLst>
          </p:nvPr>
        </p:nvSpPr>
        <p:spPr>
          <a:xfrm>
            <a:off x="838545" y="4581716"/>
            <a:ext cx="34067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Danceability, Energy, Liveness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dir="u" isContent="1"/>
      </p:transition>
    </mc:Choice>
    <mc:Fallback>
      <p:transition spd="slow" advTm="3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694873" y="269454"/>
            <a:ext cx="280225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Project Objectives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44000" y="3281914"/>
            <a:ext cx="36976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Identify tracks with 1B+ streams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539147" y="3105785"/>
            <a:ext cx="720000" cy="720000"/>
          </a:xfrm>
          <a:prstGeom prst="teardrop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316221" y="2147678"/>
            <a:ext cx="3967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Compare tracks per artist &amp; album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 flipV="1">
            <a:off x="4539026" y="1990959"/>
            <a:ext cx="720000" cy="720000"/>
          </a:xfrm>
          <a:prstGeom prst="teardrop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2269688" y="5026894"/>
            <a:ext cx="38855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Evaluate Spotify vs YouTube reach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6375325" y="4850765"/>
            <a:ext cx="720000" cy="720000"/>
          </a:xfrm>
          <a:prstGeom prst="teardrop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7162362" y="3934694"/>
            <a:ext cx="43935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Analyze audio features &amp; engagement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6375325" y="3825875"/>
            <a:ext cx="720000" cy="720000"/>
          </a:xfrm>
          <a:prstGeom prst="teardrop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dir="u" isContent="1"/>
      </p:transition>
    </mc:Choice>
    <mc:Fallback>
      <p:transition spd="slow" advTm="3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653598" y="269454"/>
            <a:ext cx="28848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Business Problems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cxnSp>
        <p:nvCxnSpPr>
          <p:cNvPr id="9" name="Straight Connector 5"/>
          <p:cNvCxnSpPr/>
          <p:nvPr/>
        </p:nvCxnSpPr>
        <p:spPr>
          <a:xfrm>
            <a:off x="6096003" y="1914480"/>
            <a:ext cx="0" cy="3759200"/>
          </a:xfrm>
          <a:prstGeom prst="line">
            <a:avLst/>
          </a:prstGeom>
          <a:ln w="12700"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4783530" y="3372269"/>
            <a:ext cx="866324" cy="843622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783536" y="4680873"/>
            <a:ext cx="866312" cy="866312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783536" y="2040975"/>
            <a:ext cx="866312" cy="866312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6542153" y="3372269"/>
            <a:ext cx="866324" cy="843622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6542159" y="4680873"/>
            <a:ext cx="866312" cy="866312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6542159" y="2040975"/>
            <a:ext cx="866312" cy="866312"/>
          </a:xfrm>
          <a:prstGeom prst="ellipse">
            <a:avLst/>
          </a:pr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6864811" y="2313399"/>
            <a:ext cx="221010" cy="321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64" y="18450"/>
                </a:moveTo>
                <a:lnTo>
                  <a:pt x="13745" y="19350"/>
                </a:lnTo>
                <a:lnTo>
                  <a:pt x="7855" y="11700"/>
                </a:lnTo>
                <a:lnTo>
                  <a:pt x="2618" y="13950"/>
                </a:lnTo>
                <a:lnTo>
                  <a:pt x="2618" y="3150"/>
                </a:lnTo>
                <a:lnTo>
                  <a:pt x="15709" y="9000"/>
                </a:lnTo>
                <a:lnTo>
                  <a:pt x="9818" y="10800"/>
                </a:lnTo>
                <a:cubicBezTo>
                  <a:pt x="9818" y="10800"/>
                  <a:pt x="16364" y="18450"/>
                  <a:pt x="16364" y="18450"/>
                </a:cubicBezTo>
                <a:close/>
                <a:moveTo>
                  <a:pt x="21600" y="9450"/>
                </a:moveTo>
                <a:lnTo>
                  <a:pt x="0" y="0"/>
                </a:lnTo>
                <a:lnTo>
                  <a:pt x="0" y="17550"/>
                </a:lnTo>
                <a:lnTo>
                  <a:pt x="6739" y="14145"/>
                </a:lnTo>
                <a:lnTo>
                  <a:pt x="12436" y="21600"/>
                </a:lnTo>
                <a:lnTo>
                  <a:pt x="19636" y="18900"/>
                </a:lnTo>
                <a:lnTo>
                  <a:pt x="13621" y="11516"/>
                </a:lnTo>
                <a:cubicBezTo>
                  <a:pt x="13621" y="11516"/>
                  <a:pt x="21600" y="9450"/>
                  <a:pt x="21600" y="9450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lIns="35719" tIns="35719" rIns="35719" bIns="35719" anchor="ctr"/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5096142" y="4946598"/>
            <a:ext cx="241102" cy="334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00" y="7776"/>
                </a:moveTo>
                <a:lnTo>
                  <a:pt x="2400" y="7776"/>
                </a:lnTo>
                <a:lnTo>
                  <a:pt x="2400" y="4752"/>
                </a:lnTo>
                <a:cubicBezTo>
                  <a:pt x="2400" y="3165"/>
                  <a:pt x="4396" y="1728"/>
                  <a:pt x="6600" y="1728"/>
                </a:cubicBezTo>
                <a:lnTo>
                  <a:pt x="15000" y="1728"/>
                </a:lnTo>
                <a:cubicBezTo>
                  <a:pt x="17204" y="1728"/>
                  <a:pt x="19200" y="3165"/>
                  <a:pt x="19200" y="4752"/>
                </a:cubicBezTo>
                <a:cubicBezTo>
                  <a:pt x="19200" y="4752"/>
                  <a:pt x="19200" y="7776"/>
                  <a:pt x="19200" y="7776"/>
                </a:cubicBezTo>
                <a:close/>
                <a:moveTo>
                  <a:pt x="19200" y="14256"/>
                </a:moveTo>
                <a:cubicBezTo>
                  <a:pt x="19200" y="17458"/>
                  <a:pt x="15847" y="19872"/>
                  <a:pt x="11400" y="19872"/>
                </a:cubicBezTo>
                <a:lnTo>
                  <a:pt x="10200" y="19872"/>
                </a:lnTo>
                <a:cubicBezTo>
                  <a:pt x="5753" y="19872"/>
                  <a:pt x="2400" y="17458"/>
                  <a:pt x="2400" y="14256"/>
                </a:cubicBezTo>
                <a:lnTo>
                  <a:pt x="2400" y="9504"/>
                </a:lnTo>
                <a:lnTo>
                  <a:pt x="19200" y="9504"/>
                </a:lnTo>
                <a:cubicBezTo>
                  <a:pt x="19200" y="9504"/>
                  <a:pt x="19200" y="14256"/>
                  <a:pt x="19200" y="14256"/>
                </a:cubicBezTo>
                <a:close/>
                <a:moveTo>
                  <a:pt x="15000" y="0"/>
                </a:moveTo>
                <a:lnTo>
                  <a:pt x="6600" y="0"/>
                </a:lnTo>
                <a:cubicBezTo>
                  <a:pt x="3067" y="0"/>
                  <a:pt x="0" y="2208"/>
                  <a:pt x="0" y="4752"/>
                </a:cubicBezTo>
                <a:lnTo>
                  <a:pt x="0" y="14256"/>
                </a:lnTo>
                <a:cubicBezTo>
                  <a:pt x="0" y="18417"/>
                  <a:pt x="4420" y="21600"/>
                  <a:pt x="10200" y="21600"/>
                </a:cubicBezTo>
                <a:lnTo>
                  <a:pt x="11400" y="21600"/>
                </a:lnTo>
                <a:cubicBezTo>
                  <a:pt x="17180" y="21600"/>
                  <a:pt x="21600" y="18417"/>
                  <a:pt x="21600" y="14256"/>
                </a:cubicBezTo>
                <a:lnTo>
                  <a:pt x="21600" y="4752"/>
                </a:lnTo>
                <a:cubicBezTo>
                  <a:pt x="21600" y="2208"/>
                  <a:pt x="18533" y="0"/>
                  <a:pt x="15000" y="0"/>
                </a:cubicBezTo>
                <a:close/>
                <a:moveTo>
                  <a:pt x="9600" y="6048"/>
                </a:moveTo>
                <a:lnTo>
                  <a:pt x="12000" y="6048"/>
                </a:lnTo>
                <a:lnTo>
                  <a:pt x="12000" y="3456"/>
                </a:lnTo>
                <a:lnTo>
                  <a:pt x="9600" y="3456"/>
                </a:lnTo>
                <a:cubicBezTo>
                  <a:pt x="9600" y="3456"/>
                  <a:pt x="9600" y="6048"/>
                  <a:pt x="9600" y="6048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lIns="35719" tIns="35719" rIns="35719" bIns="35719" anchor="ctr"/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5055959" y="2313399"/>
            <a:ext cx="321468" cy="321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08" y="16425"/>
                </a:moveTo>
                <a:lnTo>
                  <a:pt x="15661" y="16220"/>
                </a:lnTo>
                <a:lnTo>
                  <a:pt x="14237" y="16077"/>
                </a:lnTo>
                <a:lnTo>
                  <a:pt x="13777" y="17432"/>
                </a:lnTo>
                <a:lnTo>
                  <a:pt x="13114" y="19383"/>
                </a:lnTo>
                <a:lnTo>
                  <a:pt x="10614" y="19679"/>
                </a:lnTo>
                <a:lnTo>
                  <a:pt x="9515" y="17937"/>
                </a:lnTo>
                <a:lnTo>
                  <a:pt x="8751" y="16727"/>
                </a:lnTo>
                <a:lnTo>
                  <a:pt x="7400" y="17198"/>
                </a:lnTo>
                <a:lnTo>
                  <a:pt x="5457" y="17876"/>
                </a:lnTo>
                <a:lnTo>
                  <a:pt x="3684" y="16085"/>
                </a:lnTo>
                <a:lnTo>
                  <a:pt x="4379" y="14143"/>
                </a:lnTo>
                <a:lnTo>
                  <a:pt x="4861" y="12798"/>
                </a:lnTo>
                <a:lnTo>
                  <a:pt x="3660" y="12024"/>
                </a:lnTo>
                <a:lnTo>
                  <a:pt x="1929" y="10907"/>
                </a:lnTo>
                <a:lnTo>
                  <a:pt x="2247" y="8403"/>
                </a:lnTo>
                <a:lnTo>
                  <a:pt x="4202" y="7757"/>
                </a:lnTo>
                <a:lnTo>
                  <a:pt x="5559" y="7308"/>
                </a:lnTo>
                <a:lnTo>
                  <a:pt x="5429" y="5885"/>
                </a:lnTo>
                <a:lnTo>
                  <a:pt x="5242" y="3831"/>
                </a:lnTo>
                <a:lnTo>
                  <a:pt x="7406" y="2542"/>
                </a:lnTo>
                <a:lnTo>
                  <a:pt x="9117" y="3685"/>
                </a:lnTo>
                <a:lnTo>
                  <a:pt x="10307" y="4481"/>
                </a:lnTo>
                <a:lnTo>
                  <a:pt x="11350" y="3500"/>
                </a:lnTo>
                <a:lnTo>
                  <a:pt x="12850" y="2090"/>
                </a:lnTo>
                <a:lnTo>
                  <a:pt x="15196" y="3003"/>
                </a:lnTo>
                <a:lnTo>
                  <a:pt x="15320" y="4665"/>
                </a:lnTo>
                <a:lnTo>
                  <a:pt x="15435" y="6197"/>
                </a:lnTo>
                <a:lnTo>
                  <a:pt x="16965" y="6325"/>
                </a:lnTo>
                <a:lnTo>
                  <a:pt x="18622" y="6464"/>
                </a:lnTo>
                <a:lnTo>
                  <a:pt x="19515" y="8824"/>
                </a:lnTo>
                <a:lnTo>
                  <a:pt x="18092" y="10314"/>
                </a:lnTo>
                <a:lnTo>
                  <a:pt x="17105" y="11347"/>
                </a:lnTo>
                <a:lnTo>
                  <a:pt x="17887" y="12543"/>
                </a:lnTo>
                <a:lnTo>
                  <a:pt x="19015" y="14268"/>
                </a:lnTo>
                <a:cubicBezTo>
                  <a:pt x="19015" y="14268"/>
                  <a:pt x="17708" y="16425"/>
                  <a:pt x="17708" y="16425"/>
                </a:cubicBezTo>
                <a:close/>
                <a:moveTo>
                  <a:pt x="21600" y="9247"/>
                </a:moveTo>
                <a:lnTo>
                  <a:pt x="19904" y="4765"/>
                </a:lnTo>
                <a:lnTo>
                  <a:pt x="17115" y="4531"/>
                </a:lnTo>
                <a:lnTo>
                  <a:pt x="16906" y="1737"/>
                </a:lnTo>
                <a:lnTo>
                  <a:pt x="12444" y="0"/>
                </a:lnTo>
                <a:lnTo>
                  <a:pt x="10117" y="2189"/>
                </a:lnTo>
                <a:lnTo>
                  <a:pt x="7461" y="414"/>
                </a:lnTo>
                <a:lnTo>
                  <a:pt x="3346" y="2865"/>
                </a:lnTo>
                <a:lnTo>
                  <a:pt x="3636" y="6048"/>
                </a:lnTo>
                <a:lnTo>
                  <a:pt x="604" y="7051"/>
                </a:lnTo>
                <a:lnTo>
                  <a:pt x="0" y="11806"/>
                </a:lnTo>
                <a:lnTo>
                  <a:pt x="2684" y="13536"/>
                </a:lnTo>
                <a:lnTo>
                  <a:pt x="1607" y="16545"/>
                </a:lnTo>
                <a:lnTo>
                  <a:pt x="4978" y="19950"/>
                </a:lnTo>
                <a:lnTo>
                  <a:pt x="7993" y="18898"/>
                </a:lnTo>
                <a:lnTo>
                  <a:pt x="9698" y="21600"/>
                </a:lnTo>
                <a:lnTo>
                  <a:pt x="14453" y="21037"/>
                </a:lnTo>
                <a:lnTo>
                  <a:pt x="15481" y="18011"/>
                </a:lnTo>
                <a:lnTo>
                  <a:pt x="18658" y="18329"/>
                </a:lnTo>
                <a:lnTo>
                  <a:pt x="21142" y="14232"/>
                </a:lnTo>
                <a:lnTo>
                  <a:pt x="19393" y="11557"/>
                </a:lnTo>
                <a:cubicBezTo>
                  <a:pt x="19393" y="11557"/>
                  <a:pt x="21600" y="9247"/>
                  <a:pt x="21600" y="9247"/>
                </a:cubicBezTo>
                <a:close/>
                <a:moveTo>
                  <a:pt x="12896" y="11615"/>
                </a:moveTo>
                <a:cubicBezTo>
                  <a:pt x="12557" y="12487"/>
                  <a:pt x="11734" y="13050"/>
                  <a:pt x="10799" y="13050"/>
                </a:cubicBezTo>
                <a:cubicBezTo>
                  <a:pt x="10522" y="13050"/>
                  <a:pt x="10248" y="12998"/>
                  <a:pt x="9985" y="12896"/>
                </a:cubicBezTo>
                <a:cubicBezTo>
                  <a:pt x="9425" y="12678"/>
                  <a:pt x="8983" y="12256"/>
                  <a:pt x="8742" y="11706"/>
                </a:cubicBezTo>
                <a:cubicBezTo>
                  <a:pt x="8500" y="11156"/>
                  <a:pt x="8486" y="10545"/>
                  <a:pt x="8704" y="9985"/>
                </a:cubicBezTo>
                <a:cubicBezTo>
                  <a:pt x="9043" y="9113"/>
                  <a:pt x="9866" y="8550"/>
                  <a:pt x="10801" y="8550"/>
                </a:cubicBezTo>
                <a:cubicBezTo>
                  <a:pt x="11079" y="8550"/>
                  <a:pt x="11352" y="8602"/>
                  <a:pt x="11615" y="8704"/>
                </a:cubicBezTo>
                <a:cubicBezTo>
                  <a:pt x="12175" y="8922"/>
                  <a:pt x="12617" y="9345"/>
                  <a:pt x="12859" y="9894"/>
                </a:cubicBezTo>
                <a:cubicBezTo>
                  <a:pt x="13100" y="10444"/>
                  <a:pt x="13114" y="11055"/>
                  <a:pt x="12896" y="11615"/>
                </a:cubicBezTo>
                <a:close/>
                <a:moveTo>
                  <a:pt x="12268" y="7026"/>
                </a:moveTo>
                <a:cubicBezTo>
                  <a:pt x="11785" y="6839"/>
                  <a:pt x="11289" y="6750"/>
                  <a:pt x="10801" y="6750"/>
                </a:cubicBezTo>
                <a:cubicBezTo>
                  <a:pt x="9180" y="6750"/>
                  <a:pt x="7649" y="7731"/>
                  <a:pt x="7026" y="9332"/>
                </a:cubicBezTo>
                <a:cubicBezTo>
                  <a:pt x="6216" y="11416"/>
                  <a:pt x="7248" y="13763"/>
                  <a:pt x="9332" y="14574"/>
                </a:cubicBezTo>
                <a:cubicBezTo>
                  <a:pt x="9815" y="14761"/>
                  <a:pt x="10311" y="14850"/>
                  <a:pt x="10799" y="14850"/>
                </a:cubicBezTo>
                <a:cubicBezTo>
                  <a:pt x="12420" y="14850"/>
                  <a:pt x="13951" y="13869"/>
                  <a:pt x="14574" y="12268"/>
                </a:cubicBezTo>
                <a:cubicBezTo>
                  <a:pt x="15384" y="10184"/>
                  <a:pt x="14352" y="7837"/>
                  <a:pt x="12268" y="7026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lIns="35719" tIns="35719" rIns="35719" bIns="35719" anchor="ctr"/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6814582" y="4980087"/>
            <a:ext cx="321466" cy="267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00" y="19439"/>
                </a:moveTo>
                <a:lnTo>
                  <a:pt x="1800" y="19439"/>
                </a:lnTo>
                <a:lnTo>
                  <a:pt x="1800" y="2162"/>
                </a:lnTo>
                <a:lnTo>
                  <a:pt x="8550" y="2160"/>
                </a:lnTo>
                <a:lnTo>
                  <a:pt x="10350" y="6480"/>
                </a:lnTo>
                <a:lnTo>
                  <a:pt x="19800" y="6470"/>
                </a:lnTo>
                <a:cubicBezTo>
                  <a:pt x="19800" y="6470"/>
                  <a:pt x="19800" y="19439"/>
                  <a:pt x="19800" y="19439"/>
                </a:cubicBezTo>
                <a:close/>
                <a:moveTo>
                  <a:pt x="11250" y="4320"/>
                </a:moveTo>
                <a:lnTo>
                  <a:pt x="9450" y="0"/>
                </a:ln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4309"/>
                </a:lnTo>
                <a:cubicBezTo>
                  <a:pt x="21600" y="4309"/>
                  <a:pt x="11250" y="4320"/>
                  <a:pt x="11250" y="4320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lIns="35719" tIns="35719" rIns="35719" bIns="35719" anchor="ctr"/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902775" y="2313539"/>
            <a:ext cx="35223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Who are top artists &amp; albums?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992945" y="3610209"/>
            <a:ext cx="33420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Avg. danceability per album?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7461690" y="3610209"/>
            <a:ext cx="40544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Do official videos boost popularity?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7462008" y="4913229"/>
            <a:ext cx="41211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Top 3 most-viewed tracks per artist?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dir="u" isContent="1"/>
      </p:transition>
    </mc:Choice>
    <mc:Fallback>
      <p:transition spd="slow" advTm="3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011738" y="269454"/>
            <a:ext cx="21685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en-US" sz="2400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Methodology</a:t>
            </a:r>
            <a:endParaRPr lang="en-US" altLang="en-US" sz="2400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组合 9"/>
          <p:cNvGrpSpPr/>
          <p:nvPr>
            <p:custDataLst>
              <p:tags r:id="rId1"/>
            </p:custDataLst>
          </p:nvPr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2"/>
              </p:custDataLst>
            </p:nvPr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3"/>
              </p:custDataLst>
            </p:nvPr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4"/>
              </p:custDataLst>
            </p:nvPr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" name="组合 1"/>
          <p:cNvGrpSpPr/>
          <p:nvPr>
            <p:custDataLst>
              <p:tags r:id="rId5"/>
            </p:custDataLst>
          </p:nvPr>
        </p:nvGrpSpPr>
        <p:grpSpPr>
          <a:xfrm>
            <a:off x="2665182" y="1752302"/>
            <a:ext cx="1815177" cy="2604546"/>
            <a:chOff x="2665182" y="1752302"/>
            <a:chExt cx="1815177" cy="2604546"/>
          </a:xfrm>
        </p:grpSpPr>
        <p:sp>
          <p:nvSpPr>
            <p:cNvPr id="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040477" y="1752302"/>
              <a:ext cx="1058332" cy="2404389"/>
            </a:xfrm>
            <a:custGeom>
              <a:avLst/>
              <a:gdLst>
                <a:gd name="T0" fmla="*/ 393 w 682"/>
                <a:gd name="T1" fmla="*/ 1549 h 1549"/>
                <a:gd name="T2" fmla="*/ 393 w 682"/>
                <a:gd name="T3" fmla="*/ 1390 h 1549"/>
                <a:gd name="T4" fmla="*/ 393 w 682"/>
                <a:gd name="T5" fmla="*/ 1158 h 1549"/>
                <a:gd name="T6" fmla="*/ 344 w 682"/>
                <a:gd name="T7" fmla="*/ 1105 h 1549"/>
                <a:gd name="T8" fmla="*/ 297 w 682"/>
                <a:gd name="T9" fmla="*/ 1158 h 1549"/>
                <a:gd name="T10" fmla="*/ 297 w 682"/>
                <a:gd name="T11" fmla="*/ 1524 h 1549"/>
                <a:gd name="T12" fmla="*/ 297 w 682"/>
                <a:gd name="T13" fmla="*/ 1549 h 1549"/>
                <a:gd name="T14" fmla="*/ 266 w 682"/>
                <a:gd name="T15" fmla="*/ 1538 h 1549"/>
                <a:gd name="T16" fmla="*/ 162 w 682"/>
                <a:gd name="T17" fmla="*/ 1448 h 1549"/>
                <a:gd name="T18" fmla="*/ 55 w 682"/>
                <a:gd name="T19" fmla="*/ 1191 h 1549"/>
                <a:gd name="T20" fmla="*/ 109 w 682"/>
                <a:gd name="T21" fmla="*/ 363 h 1549"/>
                <a:gd name="T22" fmla="*/ 313 w 682"/>
                <a:gd name="T23" fmla="*/ 32 h 1549"/>
                <a:gd name="T24" fmla="*/ 346 w 682"/>
                <a:gd name="T25" fmla="*/ 0 h 1549"/>
                <a:gd name="T26" fmla="*/ 424 w 682"/>
                <a:gd name="T27" fmla="*/ 84 h 1549"/>
                <a:gd name="T28" fmla="*/ 630 w 682"/>
                <a:gd name="T29" fmla="*/ 527 h 1549"/>
                <a:gd name="T30" fmla="*/ 624 w 682"/>
                <a:gd name="T31" fmla="*/ 1232 h 1549"/>
                <a:gd name="T32" fmla="*/ 505 w 682"/>
                <a:gd name="T33" fmla="*/ 1475 h 1549"/>
                <a:gd name="T34" fmla="*/ 393 w 682"/>
                <a:gd name="T35" fmla="*/ 1549 h 1549"/>
                <a:gd name="T36" fmla="*/ 506 w 682"/>
                <a:gd name="T37" fmla="*/ 461 h 1549"/>
                <a:gd name="T38" fmla="*/ 345 w 682"/>
                <a:gd name="T39" fmla="*/ 150 h 1549"/>
                <a:gd name="T40" fmla="*/ 184 w 682"/>
                <a:gd name="T41" fmla="*/ 462 h 1549"/>
                <a:gd name="T42" fmla="*/ 506 w 682"/>
                <a:gd name="T43" fmla="*/ 461 h 1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82" h="1549">
                  <a:moveTo>
                    <a:pt x="393" y="1549"/>
                  </a:moveTo>
                  <a:cubicBezTo>
                    <a:pt x="393" y="1494"/>
                    <a:pt x="393" y="1442"/>
                    <a:pt x="393" y="1390"/>
                  </a:cubicBezTo>
                  <a:cubicBezTo>
                    <a:pt x="393" y="1313"/>
                    <a:pt x="393" y="1236"/>
                    <a:pt x="393" y="1158"/>
                  </a:cubicBezTo>
                  <a:cubicBezTo>
                    <a:pt x="393" y="1126"/>
                    <a:pt x="372" y="1104"/>
                    <a:pt x="344" y="1105"/>
                  </a:cubicBezTo>
                  <a:cubicBezTo>
                    <a:pt x="316" y="1105"/>
                    <a:pt x="297" y="1127"/>
                    <a:pt x="297" y="1158"/>
                  </a:cubicBezTo>
                  <a:cubicBezTo>
                    <a:pt x="297" y="1280"/>
                    <a:pt x="297" y="1402"/>
                    <a:pt x="297" y="1524"/>
                  </a:cubicBezTo>
                  <a:cubicBezTo>
                    <a:pt x="297" y="1531"/>
                    <a:pt x="297" y="1539"/>
                    <a:pt x="297" y="1549"/>
                  </a:cubicBezTo>
                  <a:cubicBezTo>
                    <a:pt x="286" y="1545"/>
                    <a:pt x="276" y="1542"/>
                    <a:pt x="266" y="1538"/>
                  </a:cubicBezTo>
                  <a:cubicBezTo>
                    <a:pt x="223" y="1518"/>
                    <a:pt x="189" y="1486"/>
                    <a:pt x="162" y="1448"/>
                  </a:cubicBezTo>
                  <a:cubicBezTo>
                    <a:pt x="106" y="1371"/>
                    <a:pt x="74" y="1283"/>
                    <a:pt x="55" y="1191"/>
                  </a:cubicBezTo>
                  <a:cubicBezTo>
                    <a:pt x="0" y="911"/>
                    <a:pt x="10" y="634"/>
                    <a:pt x="109" y="363"/>
                  </a:cubicBezTo>
                  <a:cubicBezTo>
                    <a:pt x="154" y="239"/>
                    <a:pt x="220" y="127"/>
                    <a:pt x="313" y="32"/>
                  </a:cubicBezTo>
                  <a:cubicBezTo>
                    <a:pt x="322" y="22"/>
                    <a:pt x="333" y="13"/>
                    <a:pt x="346" y="0"/>
                  </a:cubicBezTo>
                  <a:cubicBezTo>
                    <a:pt x="373" y="29"/>
                    <a:pt x="400" y="55"/>
                    <a:pt x="424" y="84"/>
                  </a:cubicBezTo>
                  <a:cubicBezTo>
                    <a:pt x="530" y="214"/>
                    <a:pt x="595" y="364"/>
                    <a:pt x="630" y="527"/>
                  </a:cubicBezTo>
                  <a:cubicBezTo>
                    <a:pt x="681" y="762"/>
                    <a:pt x="682" y="997"/>
                    <a:pt x="624" y="1232"/>
                  </a:cubicBezTo>
                  <a:cubicBezTo>
                    <a:pt x="602" y="1321"/>
                    <a:pt x="568" y="1405"/>
                    <a:pt x="505" y="1475"/>
                  </a:cubicBezTo>
                  <a:cubicBezTo>
                    <a:pt x="475" y="1509"/>
                    <a:pt x="440" y="1535"/>
                    <a:pt x="393" y="1549"/>
                  </a:cubicBezTo>
                  <a:close/>
                  <a:moveTo>
                    <a:pt x="506" y="461"/>
                  </a:moveTo>
                  <a:cubicBezTo>
                    <a:pt x="470" y="347"/>
                    <a:pt x="421" y="243"/>
                    <a:pt x="345" y="150"/>
                  </a:cubicBezTo>
                  <a:cubicBezTo>
                    <a:pt x="270" y="245"/>
                    <a:pt x="220" y="349"/>
                    <a:pt x="184" y="462"/>
                  </a:cubicBezTo>
                  <a:cubicBezTo>
                    <a:pt x="292" y="481"/>
                    <a:pt x="397" y="481"/>
                    <a:pt x="506" y="461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7"/>
              </p:custDataLst>
            </p:nvPr>
          </p:nvSpPr>
          <p:spPr bwMode="auto">
            <a:xfrm>
              <a:off x="3989974" y="3514937"/>
              <a:ext cx="490385" cy="841911"/>
            </a:xfrm>
            <a:custGeom>
              <a:avLst/>
              <a:gdLst>
                <a:gd name="T0" fmla="*/ 0 w 316"/>
                <a:gd name="T1" fmla="*/ 309 h 542"/>
                <a:gd name="T2" fmla="*/ 101 w 316"/>
                <a:gd name="T3" fmla="*/ 18 h 542"/>
                <a:gd name="T4" fmla="*/ 112 w 316"/>
                <a:gd name="T5" fmla="*/ 3 h 542"/>
                <a:gd name="T6" fmla="*/ 251 w 316"/>
                <a:gd name="T7" fmla="*/ 36 h 542"/>
                <a:gd name="T8" fmla="*/ 316 w 316"/>
                <a:gd name="T9" fmla="*/ 159 h 542"/>
                <a:gd name="T10" fmla="*/ 316 w 316"/>
                <a:gd name="T11" fmla="*/ 542 h 542"/>
                <a:gd name="T12" fmla="*/ 0 w 316"/>
                <a:gd name="T13" fmla="*/ 309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542">
                  <a:moveTo>
                    <a:pt x="0" y="309"/>
                  </a:moveTo>
                  <a:cubicBezTo>
                    <a:pt x="53" y="217"/>
                    <a:pt x="81" y="119"/>
                    <a:pt x="101" y="18"/>
                  </a:cubicBezTo>
                  <a:cubicBezTo>
                    <a:pt x="102" y="12"/>
                    <a:pt x="108" y="3"/>
                    <a:pt x="112" y="3"/>
                  </a:cubicBezTo>
                  <a:cubicBezTo>
                    <a:pt x="161" y="0"/>
                    <a:pt x="209" y="6"/>
                    <a:pt x="251" y="36"/>
                  </a:cubicBezTo>
                  <a:cubicBezTo>
                    <a:pt x="294" y="66"/>
                    <a:pt x="316" y="106"/>
                    <a:pt x="316" y="159"/>
                  </a:cubicBezTo>
                  <a:cubicBezTo>
                    <a:pt x="316" y="285"/>
                    <a:pt x="316" y="411"/>
                    <a:pt x="316" y="542"/>
                  </a:cubicBezTo>
                  <a:cubicBezTo>
                    <a:pt x="209" y="463"/>
                    <a:pt x="106" y="386"/>
                    <a:pt x="0" y="309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8"/>
              </p:custDataLst>
            </p:nvPr>
          </p:nvSpPr>
          <p:spPr bwMode="auto">
            <a:xfrm>
              <a:off x="2665182" y="3518689"/>
              <a:ext cx="494139" cy="838159"/>
            </a:xfrm>
            <a:custGeom>
              <a:avLst/>
              <a:gdLst>
                <a:gd name="T0" fmla="*/ 319 w 319"/>
                <a:gd name="T1" fmla="*/ 307 h 540"/>
                <a:gd name="T2" fmla="*/ 3 w 319"/>
                <a:gd name="T3" fmla="*/ 540 h 540"/>
                <a:gd name="T4" fmla="*/ 3 w 319"/>
                <a:gd name="T5" fmla="*/ 514 h 540"/>
                <a:gd name="T6" fmla="*/ 3 w 319"/>
                <a:gd name="T7" fmla="*/ 165 h 540"/>
                <a:gd name="T8" fmla="*/ 152 w 319"/>
                <a:gd name="T9" fmla="*/ 2 h 540"/>
                <a:gd name="T10" fmla="*/ 202 w 319"/>
                <a:gd name="T11" fmla="*/ 0 h 540"/>
                <a:gd name="T12" fmla="*/ 220 w 319"/>
                <a:gd name="T13" fmla="*/ 16 h 540"/>
                <a:gd name="T14" fmla="*/ 319 w 319"/>
                <a:gd name="T15" fmla="*/ 307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9" h="540">
                  <a:moveTo>
                    <a:pt x="319" y="307"/>
                  </a:moveTo>
                  <a:cubicBezTo>
                    <a:pt x="214" y="384"/>
                    <a:pt x="111" y="461"/>
                    <a:pt x="3" y="540"/>
                  </a:cubicBezTo>
                  <a:cubicBezTo>
                    <a:pt x="3" y="529"/>
                    <a:pt x="3" y="521"/>
                    <a:pt x="3" y="514"/>
                  </a:cubicBezTo>
                  <a:cubicBezTo>
                    <a:pt x="3" y="398"/>
                    <a:pt x="6" y="281"/>
                    <a:pt x="3" y="165"/>
                  </a:cubicBezTo>
                  <a:cubicBezTo>
                    <a:pt x="0" y="65"/>
                    <a:pt x="80" y="10"/>
                    <a:pt x="152" y="2"/>
                  </a:cubicBezTo>
                  <a:cubicBezTo>
                    <a:pt x="168" y="0"/>
                    <a:pt x="185" y="1"/>
                    <a:pt x="202" y="0"/>
                  </a:cubicBezTo>
                  <a:cubicBezTo>
                    <a:pt x="213" y="0"/>
                    <a:pt x="218" y="4"/>
                    <a:pt x="220" y="16"/>
                  </a:cubicBezTo>
                  <a:cubicBezTo>
                    <a:pt x="238" y="117"/>
                    <a:pt x="267" y="215"/>
                    <a:pt x="319" y="307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9"/>
            </p:custDataLst>
          </p:nvPr>
        </p:nvSpPr>
        <p:spPr>
          <a:xfrm>
            <a:off x="1874780" y="4708070"/>
            <a:ext cx="360870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Data Preparation &amp; Cleaning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Basic SQL Exploration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" name="组合 2"/>
          <p:cNvGrpSpPr/>
          <p:nvPr>
            <p:custDataLst>
              <p:tags r:id="rId10"/>
            </p:custDataLst>
          </p:nvPr>
        </p:nvGrpSpPr>
        <p:grpSpPr>
          <a:xfrm>
            <a:off x="7711642" y="1752302"/>
            <a:ext cx="1815177" cy="2604546"/>
            <a:chOff x="7711642" y="1752302"/>
            <a:chExt cx="1815177" cy="2604546"/>
          </a:xfrm>
        </p:grpSpPr>
        <p:sp>
          <p:nvSpPr>
            <p:cNvPr id="1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8086937" y="1752302"/>
              <a:ext cx="1058332" cy="2404389"/>
            </a:xfrm>
            <a:custGeom>
              <a:avLst/>
              <a:gdLst>
                <a:gd name="T0" fmla="*/ 393 w 682"/>
                <a:gd name="T1" fmla="*/ 1549 h 1549"/>
                <a:gd name="T2" fmla="*/ 393 w 682"/>
                <a:gd name="T3" fmla="*/ 1390 h 1549"/>
                <a:gd name="T4" fmla="*/ 393 w 682"/>
                <a:gd name="T5" fmla="*/ 1158 h 1549"/>
                <a:gd name="T6" fmla="*/ 344 w 682"/>
                <a:gd name="T7" fmla="*/ 1105 h 1549"/>
                <a:gd name="T8" fmla="*/ 297 w 682"/>
                <a:gd name="T9" fmla="*/ 1158 h 1549"/>
                <a:gd name="T10" fmla="*/ 297 w 682"/>
                <a:gd name="T11" fmla="*/ 1524 h 1549"/>
                <a:gd name="T12" fmla="*/ 297 w 682"/>
                <a:gd name="T13" fmla="*/ 1549 h 1549"/>
                <a:gd name="T14" fmla="*/ 266 w 682"/>
                <a:gd name="T15" fmla="*/ 1538 h 1549"/>
                <a:gd name="T16" fmla="*/ 162 w 682"/>
                <a:gd name="T17" fmla="*/ 1448 h 1549"/>
                <a:gd name="T18" fmla="*/ 55 w 682"/>
                <a:gd name="T19" fmla="*/ 1191 h 1549"/>
                <a:gd name="T20" fmla="*/ 109 w 682"/>
                <a:gd name="T21" fmla="*/ 363 h 1549"/>
                <a:gd name="T22" fmla="*/ 313 w 682"/>
                <a:gd name="T23" fmla="*/ 32 h 1549"/>
                <a:gd name="T24" fmla="*/ 346 w 682"/>
                <a:gd name="T25" fmla="*/ 0 h 1549"/>
                <a:gd name="T26" fmla="*/ 424 w 682"/>
                <a:gd name="T27" fmla="*/ 84 h 1549"/>
                <a:gd name="T28" fmla="*/ 630 w 682"/>
                <a:gd name="T29" fmla="*/ 527 h 1549"/>
                <a:gd name="T30" fmla="*/ 624 w 682"/>
                <a:gd name="T31" fmla="*/ 1232 h 1549"/>
                <a:gd name="T32" fmla="*/ 505 w 682"/>
                <a:gd name="T33" fmla="*/ 1475 h 1549"/>
                <a:gd name="T34" fmla="*/ 393 w 682"/>
                <a:gd name="T35" fmla="*/ 1549 h 1549"/>
                <a:gd name="T36" fmla="*/ 506 w 682"/>
                <a:gd name="T37" fmla="*/ 461 h 1549"/>
                <a:gd name="T38" fmla="*/ 345 w 682"/>
                <a:gd name="T39" fmla="*/ 150 h 1549"/>
                <a:gd name="T40" fmla="*/ 184 w 682"/>
                <a:gd name="T41" fmla="*/ 462 h 1549"/>
                <a:gd name="T42" fmla="*/ 506 w 682"/>
                <a:gd name="T43" fmla="*/ 461 h 1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82" h="1549">
                  <a:moveTo>
                    <a:pt x="393" y="1549"/>
                  </a:moveTo>
                  <a:cubicBezTo>
                    <a:pt x="393" y="1494"/>
                    <a:pt x="393" y="1442"/>
                    <a:pt x="393" y="1390"/>
                  </a:cubicBezTo>
                  <a:cubicBezTo>
                    <a:pt x="393" y="1313"/>
                    <a:pt x="393" y="1236"/>
                    <a:pt x="393" y="1158"/>
                  </a:cubicBezTo>
                  <a:cubicBezTo>
                    <a:pt x="393" y="1126"/>
                    <a:pt x="372" y="1104"/>
                    <a:pt x="344" y="1105"/>
                  </a:cubicBezTo>
                  <a:cubicBezTo>
                    <a:pt x="316" y="1105"/>
                    <a:pt x="297" y="1127"/>
                    <a:pt x="297" y="1158"/>
                  </a:cubicBezTo>
                  <a:cubicBezTo>
                    <a:pt x="297" y="1280"/>
                    <a:pt x="297" y="1402"/>
                    <a:pt x="297" y="1524"/>
                  </a:cubicBezTo>
                  <a:cubicBezTo>
                    <a:pt x="297" y="1531"/>
                    <a:pt x="297" y="1539"/>
                    <a:pt x="297" y="1549"/>
                  </a:cubicBezTo>
                  <a:cubicBezTo>
                    <a:pt x="286" y="1545"/>
                    <a:pt x="276" y="1542"/>
                    <a:pt x="266" y="1538"/>
                  </a:cubicBezTo>
                  <a:cubicBezTo>
                    <a:pt x="223" y="1518"/>
                    <a:pt x="189" y="1486"/>
                    <a:pt x="162" y="1448"/>
                  </a:cubicBezTo>
                  <a:cubicBezTo>
                    <a:pt x="106" y="1371"/>
                    <a:pt x="74" y="1283"/>
                    <a:pt x="55" y="1191"/>
                  </a:cubicBezTo>
                  <a:cubicBezTo>
                    <a:pt x="0" y="911"/>
                    <a:pt x="10" y="634"/>
                    <a:pt x="109" y="363"/>
                  </a:cubicBezTo>
                  <a:cubicBezTo>
                    <a:pt x="154" y="239"/>
                    <a:pt x="220" y="127"/>
                    <a:pt x="313" y="32"/>
                  </a:cubicBezTo>
                  <a:cubicBezTo>
                    <a:pt x="322" y="22"/>
                    <a:pt x="333" y="13"/>
                    <a:pt x="346" y="0"/>
                  </a:cubicBezTo>
                  <a:cubicBezTo>
                    <a:pt x="373" y="29"/>
                    <a:pt x="400" y="55"/>
                    <a:pt x="424" y="84"/>
                  </a:cubicBezTo>
                  <a:cubicBezTo>
                    <a:pt x="530" y="214"/>
                    <a:pt x="595" y="364"/>
                    <a:pt x="630" y="527"/>
                  </a:cubicBezTo>
                  <a:cubicBezTo>
                    <a:pt x="681" y="762"/>
                    <a:pt x="682" y="997"/>
                    <a:pt x="624" y="1232"/>
                  </a:cubicBezTo>
                  <a:cubicBezTo>
                    <a:pt x="602" y="1321"/>
                    <a:pt x="568" y="1405"/>
                    <a:pt x="505" y="1475"/>
                  </a:cubicBezTo>
                  <a:cubicBezTo>
                    <a:pt x="475" y="1509"/>
                    <a:pt x="440" y="1535"/>
                    <a:pt x="393" y="1549"/>
                  </a:cubicBezTo>
                  <a:close/>
                  <a:moveTo>
                    <a:pt x="506" y="461"/>
                  </a:moveTo>
                  <a:cubicBezTo>
                    <a:pt x="470" y="347"/>
                    <a:pt x="421" y="243"/>
                    <a:pt x="345" y="150"/>
                  </a:cubicBezTo>
                  <a:cubicBezTo>
                    <a:pt x="270" y="245"/>
                    <a:pt x="220" y="349"/>
                    <a:pt x="184" y="462"/>
                  </a:cubicBezTo>
                  <a:cubicBezTo>
                    <a:pt x="292" y="481"/>
                    <a:pt x="397" y="481"/>
                    <a:pt x="506" y="461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12"/>
              </p:custDataLst>
            </p:nvPr>
          </p:nvSpPr>
          <p:spPr bwMode="auto">
            <a:xfrm>
              <a:off x="9036434" y="3514937"/>
              <a:ext cx="490385" cy="841911"/>
            </a:xfrm>
            <a:custGeom>
              <a:avLst/>
              <a:gdLst>
                <a:gd name="T0" fmla="*/ 0 w 316"/>
                <a:gd name="T1" fmla="*/ 309 h 542"/>
                <a:gd name="T2" fmla="*/ 101 w 316"/>
                <a:gd name="T3" fmla="*/ 18 h 542"/>
                <a:gd name="T4" fmla="*/ 112 w 316"/>
                <a:gd name="T5" fmla="*/ 3 h 542"/>
                <a:gd name="T6" fmla="*/ 251 w 316"/>
                <a:gd name="T7" fmla="*/ 36 h 542"/>
                <a:gd name="T8" fmla="*/ 316 w 316"/>
                <a:gd name="T9" fmla="*/ 159 h 542"/>
                <a:gd name="T10" fmla="*/ 316 w 316"/>
                <a:gd name="T11" fmla="*/ 542 h 542"/>
                <a:gd name="T12" fmla="*/ 0 w 316"/>
                <a:gd name="T13" fmla="*/ 309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542">
                  <a:moveTo>
                    <a:pt x="0" y="309"/>
                  </a:moveTo>
                  <a:cubicBezTo>
                    <a:pt x="53" y="217"/>
                    <a:pt x="81" y="119"/>
                    <a:pt x="101" y="18"/>
                  </a:cubicBezTo>
                  <a:cubicBezTo>
                    <a:pt x="102" y="12"/>
                    <a:pt x="108" y="3"/>
                    <a:pt x="112" y="3"/>
                  </a:cubicBezTo>
                  <a:cubicBezTo>
                    <a:pt x="161" y="0"/>
                    <a:pt x="209" y="6"/>
                    <a:pt x="251" y="36"/>
                  </a:cubicBezTo>
                  <a:cubicBezTo>
                    <a:pt x="294" y="66"/>
                    <a:pt x="316" y="106"/>
                    <a:pt x="316" y="159"/>
                  </a:cubicBezTo>
                  <a:cubicBezTo>
                    <a:pt x="316" y="285"/>
                    <a:pt x="316" y="411"/>
                    <a:pt x="316" y="542"/>
                  </a:cubicBezTo>
                  <a:cubicBezTo>
                    <a:pt x="209" y="463"/>
                    <a:pt x="106" y="386"/>
                    <a:pt x="0" y="309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>
              <p:custDataLst>
                <p:tags r:id="rId13"/>
              </p:custDataLst>
            </p:nvPr>
          </p:nvSpPr>
          <p:spPr bwMode="auto">
            <a:xfrm>
              <a:off x="7711642" y="3518689"/>
              <a:ext cx="494139" cy="838159"/>
            </a:xfrm>
            <a:custGeom>
              <a:avLst/>
              <a:gdLst>
                <a:gd name="T0" fmla="*/ 319 w 319"/>
                <a:gd name="T1" fmla="*/ 307 h 540"/>
                <a:gd name="T2" fmla="*/ 3 w 319"/>
                <a:gd name="T3" fmla="*/ 540 h 540"/>
                <a:gd name="T4" fmla="*/ 3 w 319"/>
                <a:gd name="T5" fmla="*/ 514 h 540"/>
                <a:gd name="T6" fmla="*/ 3 w 319"/>
                <a:gd name="T7" fmla="*/ 165 h 540"/>
                <a:gd name="T8" fmla="*/ 152 w 319"/>
                <a:gd name="T9" fmla="*/ 2 h 540"/>
                <a:gd name="T10" fmla="*/ 202 w 319"/>
                <a:gd name="T11" fmla="*/ 0 h 540"/>
                <a:gd name="T12" fmla="*/ 220 w 319"/>
                <a:gd name="T13" fmla="*/ 16 h 540"/>
                <a:gd name="T14" fmla="*/ 319 w 319"/>
                <a:gd name="T15" fmla="*/ 307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9" h="540">
                  <a:moveTo>
                    <a:pt x="319" y="307"/>
                  </a:moveTo>
                  <a:cubicBezTo>
                    <a:pt x="214" y="384"/>
                    <a:pt x="111" y="461"/>
                    <a:pt x="3" y="540"/>
                  </a:cubicBezTo>
                  <a:cubicBezTo>
                    <a:pt x="3" y="529"/>
                    <a:pt x="3" y="521"/>
                    <a:pt x="3" y="514"/>
                  </a:cubicBezTo>
                  <a:cubicBezTo>
                    <a:pt x="3" y="398"/>
                    <a:pt x="6" y="281"/>
                    <a:pt x="3" y="165"/>
                  </a:cubicBezTo>
                  <a:cubicBezTo>
                    <a:pt x="0" y="65"/>
                    <a:pt x="80" y="10"/>
                    <a:pt x="152" y="2"/>
                  </a:cubicBezTo>
                  <a:cubicBezTo>
                    <a:pt x="168" y="0"/>
                    <a:pt x="185" y="1"/>
                    <a:pt x="202" y="0"/>
                  </a:cubicBezTo>
                  <a:cubicBezTo>
                    <a:pt x="213" y="0"/>
                    <a:pt x="218" y="4"/>
                    <a:pt x="220" y="16"/>
                  </a:cubicBezTo>
                  <a:cubicBezTo>
                    <a:pt x="238" y="117"/>
                    <a:pt x="267" y="215"/>
                    <a:pt x="319" y="307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14"/>
            </p:custDataLst>
          </p:nvPr>
        </p:nvSpPr>
        <p:spPr>
          <a:xfrm>
            <a:off x="6778365" y="4708070"/>
            <a:ext cx="368173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Advanced SQL Queries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Insights &amp; Visualization Ideas</a:t>
            </a:r>
            <a:endParaRPr lang="en-US" altLang="en-US" dirty="0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prism dir="u" isContent="1"/>
      </p:transition>
    </mc:Choice>
    <mc:Fallback>
      <p:transition spd="slow" advTm="3000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10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11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12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13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14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15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16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17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18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19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2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20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21.xml><?xml version="1.0" encoding="utf-8"?>
<p:tagLst xmlns:p="http://schemas.openxmlformats.org/presentationml/2006/main">
  <p:tag name="KSO_WM_DIAGRAM_VIRTUALLY_FRAME" val="{&quot;height&quot;:424.76466121918963,&quot;left&quot;:-94.70377952755908,&quot;top&quot;:64.71291338582677,&quot;width&quot;:1248.1074015748031}"/>
</p:tagLst>
</file>

<file path=ppt/tags/tag22.xml><?xml version="1.0" encoding="utf-8"?>
<p:tagLst xmlns:p="http://schemas.openxmlformats.org/presentationml/2006/main">
  <p:tag name="KSO_WM_DIAGRAM_VIRTUALLY_FRAME" val="{&quot;height&quot;:424.76466121918963,&quot;left&quot;:-94.70377952755908,&quot;top&quot;:64.71291338582677,&quot;width&quot;:1248.1074015748031}"/>
</p:tagLst>
</file>

<file path=ppt/tags/tag23.xml><?xml version="1.0" encoding="utf-8"?>
<p:tagLst xmlns:p="http://schemas.openxmlformats.org/presentationml/2006/main">
  <p:tag name="KSO_WM_DIAGRAM_VIRTUALLY_FRAME" val="{&quot;height&quot;:424.76466121918963,&quot;left&quot;:-94.70377952755908,&quot;top&quot;:64.71291338582677,&quot;width&quot;:952.9790551181104}"/>
</p:tagLst>
</file>

<file path=ppt/tags/tag24.xml><?xml version="1.0" encoding="utf-8"?>
<p:tagLst xmlns:p="http://schemas.openxmlformats.org/presentationml/2006/main">
  <p:tag name="KSO_WM_DIAGRAM_VIRTUALLY_FRAME" val="{&quot;height&quot;:424.76466121918963,&quot;left&quot;:-94.70377952755908,&quot;top&quot;:64.71291338582677,&quot;width&quot;:1248.1074015748031}"/>
</p:tagLst>
</file>

<file path=ppt/tags/tag25.xml><?xml version="1.0" encoding="utf-8"?>
<p:tagLst xmlns:p="http://schemas.openxmlformats.org/presentationml/2006/main">
  <p:tag name="KSO_WM_DIAGRAM_VIRTUALLY_FRAME" val="{&quot;height&quot;:424.76466121918963,&quot;left&quot;:-94.70377952755908,&quot;top&quot;:64.71291338582677,&quot;width&quot;:1248.1074015748031}"/>
</p:tagLst>
</file>

<file path=ppt/tags/tag26.xml><?xml version="1.0" encoding="utf-8"?>
<p:tagLst xmlns:p="http://schemas.openxmlformats.org/presentationml/2006/main">
  <p:tag name="KSO_WM_DIAGRAM_VIRTUALLY_FRAME" val="{&quot;height&quot;:424.76466121918963,&quot;left&quot;:-94.70377952755908,&quot;top&quot;:64.71291338582677,&quot;width&quot;:1248.1074015748031}"/>
</p:tagLst>
</file>

<file path=ppt/tags/tag27.xml><?xml version="1.0" encoding="utf-8"?>
<p:tagLst xmlns:p="http://schemas.openxmlformats.org/presentationml/2006/main">
  <p:tag name="KSO_WM_DIAGRAM_VIRTUALLY_FRAME" val="{&quot;height&quot;:424.76466121918963,&quot;left&quot;:-94.70377952755908,&quot;top&quot;:64.71291338582677,&quot;width&quot;:1248.1074015748031}"/>
</p:tagLst>
</file>

<file path=ppt/tags/tag28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29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3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30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31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32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33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34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35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36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37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38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39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4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40.xml><?xml version="1.0" encoding="utf-8"?>
<p:tagLst xmlns:p="http://schemas.openxmlformats.org/presentationml/2006/main">
  <p:tag name="KSO_WM_DIAGRAM_VIRTUALLY_FRAME" val="{&quot;height&quot;:291.56370078740156,&quot;left&quot;:66.02716535433069,&quot;top&quot;:153.56228346456692,&quot;width&quot;:883.6037795275591}"/>
</p:tagLst>
</file>

<file path=ppt/tags/tag41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42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43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44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45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46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47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48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49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5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50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51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52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53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54.xml><?xml version="1.0" encoding="utf-8"?>
<p:tagLst xmlns:p="http://schemas.openxmlformats.org/presentationml/2006/main">
  <p:tag name="KSO_WM_DIAGRAM_VIRTUALLY_FRAME" val="{&quot;height&quot;:400.4012598425196,&quot;left&quot;:120.79547244094488,&quot;top&quot;:64.71291338582677,&quot;width&quot;:707.1590551181101}"/>
</p:tagLst>
</file>

<file path=ppt/tags/tag55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56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57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58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59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6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60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61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62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63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64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65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66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67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68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69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7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70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71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72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73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74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75.xml><?xml version="1.0" encoding="utf-8"?>
<p:tagLst xmlns:p="http://schemas.openxmlformats.org/presentationml/2006/main">
  <p:tag name="KSO_WM_DIAGRAM_VIRTUALLY_FRAME" val="{&quot;height&quot;:330.5861417322835,&quot;left&quot;:157.27692913385826,&quot;top&quot;:132.50362204724408,&quot;width&quot;:673.8142519685041}"/>
</p:tagLst>
</file>

<file path=ppt/tags/tag76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77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78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79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8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80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81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82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83.xml><?xml version="1.0" encoding="utf-8"?>
<p:tagLst xmlns:p="http://schemas.openxmlformats.org/presentationml/2006/main">
  <p:tag name="KSO_WM_DIAGRAM_VIRTUALLY_FRAME" val="{&quot;height&quot;:399.44937007874023,&quot;left&quot;:426.4,&quot;top&quot;:88.97527559055118,&quot;width&quot;:490.77527559055125}"/>
</p:tagLst>
</file>

<file path=ppt/tags/tag84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ags/tag85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ags/tag86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ags/tag87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ags/tag88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ags/tag89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ags/tag9.xml><?xml version="1.0" encoding="utf-8"?>
<p:tagLst xmlns:p="http://schemas.openxmlformats.org/presentationml/2006/main">
  <p:tag name="KSO_WM_DIAGRAM_VIRTUALLY_FRAME" val="{&quot;height&quot;:263.9068503937008,&quot;left&quot;:90.69740157480314,&quot;top&quot;:171.32724409448815,&quot;width&quot;:783.2082677165354}"/>
</p:tagLst>
</file>

<file path=ppt/tags/tag90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ags/tag91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ags/tag92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ags/tag93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ags/tag94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ags/tag95.xml><?xml version="1.0" encoding="utf-8"?>
<p:tagLst xmlns:p="http://schemas.openxmlformats.org/presentationml/2006/main">
  <p:tag name="KSO_WM_DIAGRAM_VIRTUALLY_FRAME" val="{&quot;height&quot;:273.9404724409449,&quot;left&quot;:100.4,&quot;top&quot;:146.68779527559053,&quot;width&quot;:759.2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2598</Words>
  <Application>WPS Presentation</Application>
  <PresentationFormat>宽屏</PresentationFormat>
  <Paragraphs>198</Paragraphs>
  <Slides>18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0" baseType="lpstr">
      <vt:lpstr>Arial</vt:lpstr>
      <vt:lpstr>SimSun</vt:lpstr>
      <vt:lpstr>Wingdings</vt:lpstr>
      <vt:lpstr>Microsoft YaHei</vt:lpstr>
      <vt:lpstr>Gill Sans</vt:lpstr>
      <vt:lpstr>等线</vt:lpstr>
      <vt:lpstr>Arial Unicode MS</vt:lpstr>
      <vt:lpstr>等线 Light</vt:lpstr>
      <vt:lpstr>Gill Sans MT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 飞</dc:creator>
  <cp:lastModifiedBy>Rajeev Tiwari</cp:lastModifiedBy>
  <cp:revision>13</cp:revision>
  <dcterms:created xsi:type="dcterms:W3CDTF">2018-08-24T03:53:00Z</dcterms:created>
  <dcterms:modified xsi:type="dcterms:W3CDTF">2025-09-29T19:35:51Z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1033-12.2.0.22549</vt:lpwstr>
  </property>
  <property fmtid="{D5CDD505-2E9C-101B-9397-08002B2CF9AE}" pid="3" name="ICV">
    <vt:lpwstr>161A56B5F10B4ADCB5E101BDB8CD7BEF_13</vt:lpwstr>
  </property>
</Properties>
</file>

<file path=docProps/thumbnail.jpeg>
</file>